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49"/>
  </p:notesMasterIdLst>
  <p:handoutMasterIdLst>
    <p:handoutMasterId r:id="rId50"/>
  </p:handoutMasterIdLst>
  <p:sldIdLst>
    <p:sldId id="538" r:id="rId2"/>
    <p:sldId id="524" r:id="rId3"/>
    <p:sldId id="525" r:id="rId4"/>
    <p:sldId id="475" r:id="rId5"/>
    <p:sldId id="476" r:id="rId6"/>
    <p:sldId id="477" r:id="rId7"/>
    <p:sldId id="478" r:id="rId8"/>
    <p:sldId id="479" r:id="rId9"/>
    <p:sldId id="526" r:id="rId10"/>
    <p:sldId id="480" r:id="rId11"/>
    <p:sldId id="481" r:id="rId12"/>
    <p:sldId id="482" r:id="rId13"/>
    <p:sldId id="483" r:id="rId14"/>
    <p:sldId id="536" r:id="rId15"/>
    <p:sldId id="484" r:id="rId16"/>
    <p:sldId id="485" r:id="rId17"/>
    <p:sldId id="486" r:id="rId18"/>
    <p:sldId id="487" r:id="rId19"/>
    <p:sldId id="488" r:id="rId20"/>
    <p:sldId id="490" r:id="rId21"/>
    <p:sldId id="491" r:id="rId22"/>
    <p:sldId id="492" r:id="rId23"/>
    <p:sldId id="493" r:id="rId24"/>
    <p:sldId id="494" r:id="rId25"/>
    <p:sldId id="496" r:id="rId26"/>
    <p:sldId id="498" r:id="rId27"/>
    <p:sldId id="500" r:id="rId28"/>
    <p:sldId id="499" r:id="rId29"/>
    <p:sldId id="501" r:id="rId30"/>
    <p:sldId id="502" r:id="rId31"/>
    <p:sldId id="532" r:id="rId32"/>
    <p:sldId id="533" r:id="rId33"/>
    <p:sldId id="534" r:id="rId34"/>
    <p:sldId id="527" r:id="rId35"/>
    <p:sldId id="507" r:id="rId36"/>
    <p:sldId id="535" r:id="rId37"/>
    <p:sldId id="508" r:id="rId38"/>
    <p:sldId id="513" r:id="rId39"/>
    <p:sldId id="514" r:id="rId40"/>
    <p:sldId id="515" r:id="rId41"/>
    <p:sldId id="516" r:id="rId42"/>
    <p:sldId id="528" r:id="rId43"/>
    <p:sldId id="529" r:id="rId44"/>
    <p:sldId id="530" r:id="rId45"/>
    <p:sldId id="531" r:id="rId46"/>
    <p:sldId id="521" r:id="rId47"/>
    <p:sldId id="539"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8820" autoAdjust="0"/>
    <p:restoredTop sz="95862" autoAdjust="0"/>
  </p:normalViewPr>
  <p:slideViewPr>
    <p:cSldViewPr>
      <p:cViewPr>
        <p:scale>
          <a:sx n="100" d="100"/>
          <a:sy n="100" d="100"/>
        </p:scale>
        <p:origin x="-1848"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5013ED-B0B8-4401-A0E3-6FED9E62B8BB}" type="datetimeFigureOut">
              <a:rPr lang="en-US" smtClean="0"/>
              <a:pPr/>
              <a:t>2/8/2013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DEBDDA-B0C4-4D2A-B861-FDFA7948169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lnSpc>
                <a:spcPct val="90000"/>
              </a:lnSpc>
              <a:spcBef>
                <a:spcPct val="20000"/>
              </a:spcBef>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lnSpc>
                <a:spcPct val="90000"/>
              </a:lnSpc>
              <a:spcBef>
                <a:spcPct val="20000"/>
              </a:spcBef>
              <a:defRPr sz="1200">
                <a:latin typeface="Arial" charset="0"/>
                <a:cs typeface="+mn-cs"/>
              </a:defRPr>
            </a:lvl1pPr>
          </a:lstStyle>
          <a:p>
            <a:pPr>
              <a:defRPr/>
            </a:pPr>
            <a:fld id="{BC560C8E-F72D-46E9-AF26-3A75FFC331E6}" type="datetimeFigureOut">
              <a:rPr lang="en-US"/>
              <a:pPr>
                <a:defRPr/>
              </a:pPr>
              <a:t>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lnSpc>
                <a:spcPct val="90000"/>
              </a:lnSpc>
              <a:spcBef>
                <a:spcPct val="20000"/>
              </a:spcBef>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lnSpc>
                <a:spcPct val="90000"/>
              </a:lnSpc>
              <a:spcBef>
                <a:spcPct val="20000"/>
              </a:spcBef>
              <a:defRPr sz="1200">
                <a:latin typeface="Arial" charset="0"/>
                <a:cs typeface="+mn-cs"/>
              </a:defRPr>
            </a:lvl1pPr>
          </a:lstStyle>
          <a:p>
            <a:pPr>
              <a:defRPr/>
            </a:pPr>
            <a:fld id="{0E0193F5-D4B3-403C-B1CB-14FE9C9EFE1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F4E1E121-16FF-4466-946E-1CC6C425D378}" type="slidenum">
              <a:rPr lang="en-US" smtClean="0"/>
              <a:pPr/>
              <a:t>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FE3DFEF-6134-47DA-A5F9-414FE70F6263}" type="slidenum">
              <a:rPr lang="en-US" smtClean="0"/>
              <a:pPr/>
              <a:t>19</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304386" y="4344025"/>
            <a:ext cx="6249228" cy="4114488"/>
          </a:xfrm>
          <a:noFill/>
          <a:ln/>
        </p:spPr>
        <p:txBody>
          <a:bodyPr/>
          <a:lstStyle/>
          <a:p>
            <a:r>
              <a:rPr lang="en-US" sz="1800" dirty="0" smtClean="0"/>
              <a:t>Not until the ‘</a:t>
            </a:r>
            <a:r>
              <a:rPr lang="en-US" sz="1800" dirty="0" err="1" smtClean="0"/>
              <a:t>50’s</a:t>
            </a:r>
            <a:r>
              <a:rPr lang="en-US" sz="1800" dirty="0" smtClean="0"/>
              <a:t> and the work of evolutionary geneticists and their discoveries about the genetic code that the full measure of the threat to religious belief became apparent.</a:t>
            </a:r>
          </a:p>
          <a:p>
            <a:endParaRPr lang="en-US" sz="1800" dirty="0" smtClean="0"/>
          </a:p>
          <a:p>
            <a:r>
              <a:rPr lang="en-US" sz="1800" dirty="0" smtClean="0"/>
              <a:t>Monod delivered the seemingly mortal blow… Geneticist and biochemist; 1965 winner of the Nobel Prize for early in molecular genetics and replication of DNA</a:t>
            </a:r>
          </a:p>
          <a:p>
            <a:endParaRPr lang="en-US" sz="1800" dirty="0" smtClean="0"/>
          </a:p>
          <a:p>
            <a:r>
              <a:rPr lang="en-US" sz="1800" dirty="0" smtClean="0"/>
              <a:t>“Chance and Necessity”: 1970 - French, 1971 - English</a:t>
            </a:r>
          </a:p>
          <a:p>
            <a:endParaRPr lang="en-US" sz="18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ED7F22F-FAF1-47BB-A266-20C3A9C1A3EA}" type="slidenum">
              <a:rPr lang="en-US" smtClean="0"/>
              <a:pPr/>
              <a:t>20</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304386" y="4344025"/>
            <a:ext cx="6249228" cy="4114488"/>
          </a:xfrm>
          <a:noFill/>
          <a:ln/>
        </p:spPr>
        <p:txBody>
          <a:bodyPr/>
          <a:lstStyle/>
          <a:p>
            <a:r>
              <a:rPr lang="en-US" sz="1800" dirty="0" smtClean="0"/>
              <a:t>Not until the ‘</a:t>
            </a:r>
            <a:r>
              <a:rPr lang="en-US" sz="1800" dirty="0" err="1" smtClean="0"/>
              <a:t>50’s</a:t>
            </a:r>
            <a:r>
              <a:rPr lang="en-US" sz="1800" dirty="0" smtClean="0"/>
              <a:t> and the work of evolutionary geneticists and their discoveries about the genetic code that the full measure of the threat to religious belief became apparent.</a:t>
            </a:r>
          </a:p>
          <a:p>
            <a:endParaRPr lang="en-US" sz="1800" dirty="0" smtClean="0"/>
          </a:p>
          <a:p>
            <a:r>
              <a:rPr lang="en-US" sz="1800" dirty="0" smtClean="0"/>
              <a:t>Monod delivered the seemingly mortal blow… Geneticist and biochemist; 1965 winner of the Nobel Prize for early in molecular genetics and replication of DNA</a:t>
            </a:r>
          </a:p>
          <a:p>
            <a:endParaRPr lang="en-US" sz="1800" dirty="0" smtClean="0"/>
          </a:p>
          <a:p>
            <a:r>
              <a:rPr lang="en-US" sz="1800" dirty="0" smtClean="0"/>
              <a:t>“Chance and Necessity”: 1970 - French, 1971 - English</a:t>
            </a:r>
          </a:p>
          <a:p>
            <a:endParaRPr lang="en-US" sz="18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60A69F8-8376-4891-BC0A-8BF2CD77D932}" type="slidenum">
              <a:rPr lang="en-US" smtClean="0"/>
              <a:pPr/>
              <a:t>21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304386" y="4344025"/>
            <a:ext cx="6249228" cy="4114488"/>
          </a:xfrm>
          <a:noFill/>
          <a:ln/>
        </p:spPr>
        <p:txBody>
          <a:bodyPr/>
          <a:lstStyle/>
          <a:p>
            <a:r>
              <a:rPr lang="en-US" sz="1800" dirty="0" smtClean="0"/>
              <a:t>Not until the ‘</a:t>
            </a:r>
            <a:r>
              <a:rPr lang="en-US" sz="1800" dirty="0" err="1" smtClean="0"/>
              <a:t>50’s</a:t>
            </a:r>
            <a:r>
              <a:rPr lang="en-US" sz="1800" dirty="0" smtClean="0"/>
              <a:t> and the work of evolutionary geneticists and their discoveries about the genetic code that the full measure of the threat to religious belief became apparent.</a:t>
            </a:r>
          </a:p>
          <a:p>
            <a:endParaRPr lang="en-US" sz="1800" dirty="0" smtClean="0"/>
          </a:p>
          <a:p>
            <a:r>
              <a:rPr lang="en-US" sz="1800" dirty="0" smtClean="0"/>
              <a:t>Monod delivered the seemingly mortal blow… Geneticist and biochemist; 1965 winner of the Nobel Prize for early in molecular genetics and replication of DNA</a:t>
            </a:r>
          </a:p>
          <a:p>
            <a:endParaRPr lang="en-US" sz="1800" dirty="0" smtClean="0"/>
          </a:p>
          <a:p>
            <a:r>
              <a:rPr lang="en-US" sz="1800" dirty="0" smtClean="0"/>
              <a:t>“Chance and Necessity”: 1970 - French, 1971 - English</a:t>
            </a:r>
          </a:p>
          <a:p>
            <a:endParaRPr lang="en-US" sz="18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8521B5E8-D81B-4CD5-885F-8BA5F4A2259E}" type="slidenum">
              <a:rPr lang="en-US" smtClean="0"/>
              <a:pPr/>
              <a:t>41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nSpc>
                    <a:spcPct val="90000"/>
                  </a:lnSpc>
                  <a:spcBef>
                    <a:spcPct val="20000"/>
                  </a:spcBef>
                  <a:defRPr/>
                </a:pPr>
                <a:endParaRPr lang="en-US">
                  <a:solidFill>
                    <a:srgbClr val="FFFFFF"/>
                  </a:solidFill>
                  <a:latin typeface="Garamond" pitchFamily="18" charset="0"/>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nSpc>
                    <a:spcPct val="90000"/>
                  </a:lnSpc>
                  <a:spcBef>
                    <a:spcPct val="20000"/>
                  </a:spcBef>
                  <a:defRPr/>
                </a:pPr>
                <a:endParaRPr lang="en-US">
                  <a:solidFill>
                    <a:srgbClr val="FFFFFF"/>
                  </a:solidFill>
                  <a:latin typeface="Garamond" pitchFamily="18" charset="0"/>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nSpc>
                    <a:spcPct val="90000"/>
                  </a:lnSpc>
                  <a:spcBef>
                    <a:spcPct val="20000"/>
                  </a:spcBef>
                  <a:defRPr/>
                </a:pPr>
                <a:endParaRPr lang="en-US">
                  <a:solidFill>
                    <a:srgbClr val="FFFFFF"/>
                  </a:solidFill>
                  <a:latin typeface="Garamond" pitchFamily="18" charset="0"/>
                  <a:cs typeface="+mn-cs"/>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nSpc>
                    <a:spcPct val="90000"/>
                  </a:lnSpc>
                  <a:spcBef>
                    <a:spcPct val="20000"/>
                  </a:spcBef>
                  <a:defRPr/>
                </a:pPr>
                <a:endParaRPr lang="en-US">
                  <a:solidFill>
                    <a:srgbClr val="FFFFFF"/>
                  </a:solidFill>
                  <a:latin typeface="Garamond" pitchFamily="18" charset="0"/>
                  <a:cs typeface="+mn-cs"/>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nSpc>
                    <a:spcPct val="90000"/>
                  </a:lnSpc>
                  <a:spcBef>
                    <a:spcPct val="20000"/>
                  </a:spcBef>
                  <a:defRPr/>
                </a:pPr>
                <a:endParaRPr lang="en-US">
                  <a:solidFill>
                    <a:srgbClr val="FFFFFF"/>
                  </a:solidFill>
                  <a:latin typeface="Garamond" pitchFamily="18" charset="0"/>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nSpc>
                  <a:spcPct val="90000"/>
                </a:lnSpc>
                <a:spcBef>
                  <a:spcPct val="20000"/>
                </a:spcBef>
                <a:defRPr/>
              </a:pPr>
              <a:endParaRPr lang="en-US">
                <a:solidFill>
                  <a:srgbClr val="FFFFFF"/>
                </a:solidFill>
                <a:latin typeface="Garamond" pitchFamily="18" charset="0"/>
                <a:cs typeface="+mn-cs"/>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nSpc>
                  <a:spcPct val="90000"/>
                </a:lnSpc>
                <a:spcBef>
                  <a:spcPct val="20000"/>
                </a:spcBef>
                <a:defRPr/>
              </a:pPr>
              <a:endParaRPr lang="en-US">
                <a:solidFill>
                  <a:srgbClr val="FFFFFF"/>
                </a:solidFill>
                <a:latin typeface="Garamond" pitchFamily="18" charset="0"/>
                <a:cs typeface="+mn-cs"/>
              </a:endParaRPr>
            </a:p>
          </p:txBody>
        </p:sp>
      </p:grpSp>
      <p:sp>
        <p:nvSpPr>
          <p:cNvPr id="26932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6932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7743AF1-A6A2-4485-A9DC-E75C362CD3B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CF4F418-93AD-47B3-A96A-B56E4246C64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61A918C-C9D8-460E-AD29-4BAC4CB4D86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145F66D-07A0-4F5D-A0E5-9538A4465F1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B58611E6-E78D-4906-B59B-D2D4FA29DC78}"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94A7A6-453D-4979-BD16-FA2C7FB56E3C}"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9E29FB7-CB71-410E-94B2-0CAB7B77E0E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1E7BA05-60A5-4BBD-A54E-DD5F3521F9E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E8C257D-F82D-4961-B34E-4CBFA88712A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25877F49-2B8B-4630-B313-8E0823C2BF65}"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7074D605-635D-4C19-B5C6-019C2FCEAE57}"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BDB02A0-839B-43C6-9BEE-B83893BF6C6D}"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008EAC3-D965-4B7F-BF0E-9FDBD1BDA38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1535331-0E52-4C70-95C3-F6B88874D06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solidFill>
                  <a:srgbClr val="FFFFFF"/>
                </a:solidFill>
                <a:latin typeface="Arial" charset="0"/>
                <a:cs typeface="+mn-cs"/>
              </a:defRPr>
            </a:lvl1pPr>
          </a:lstStyle>
          <a:p>
            <a:pPr>
              <a:defRPr/>
            </a:pPr>
            <a:endParaRPr lang="en-US"/>
          </a:p>
        </p:txBody>
      </p:sp>
      <p:sp>
        <p:nvSpPr>
          <p:cNvPr id="26829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a:solidFill>
                  <a:srgbClr val="FFFFFF"/>
                </a:solidFill>
                <a:latin typeface="Arial" charset="0"/>
                <a:cs typeface="+mn-cs"/>
              </a:defRPr>
            </a:lvl1pPr>
          </a:lstStyle>
          <a:p>
            <a:pPr>
              <a:defRPr/>
            </a:pPr>
            <a:fld id="{12A8D796-EE47-43E7-9310-2B16BB74C766}"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6829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nSpc>
                    <a:spcPct val="90000"/>
                  </a:lnSpc>
                  <a:spcBef>
                    <a:spcPct val="20000"/>
                  </a:spcBef>
                  <a:defRPr/>
                </a:pPr>
                <a:endParaRPr lang="en-US">
                  <a:solidFill>
                    <a:srgbClr val="FFFFFF"/>
                  </a:solidFill>
                  <a:latin typeface="Garamond" pitchFamily="18" charset="0"/>
                  <a:cs typeface="+mn-cs"/>
                </a:endParaRPr>
              </a:p>
            </p:txBody>
          </p:sp>
          <p:sp>
            <p:nvSpPr>
              <p:cNvPr id="26829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nSpc>
                    <a:spcPct val="90000"/>
                  </a:lnSpc>
                  <a:spcBef>
                    <a:spcPct val="20000"/>
                  </a:spcBef>
                  <a:defRPr/>
                </a:pPr>
                <a:endParaRPr lang="en-US">
                  <a:solidFill>
                    <a:srgbClr val="FFFFFF"/>
                  </a:solidFill>
                  <a:latin typeface="Garamond" pitchFamily="18" charset="0"/>
                  <a:cs typeface="+mn-cs"/>
                </a:endParaRPr>
              </a:p>
            </p:txBody>
          </p:sp>
          <p:sp>
            <p:nvSpPr>
              <p:cNvPr id="26829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nSpc>
                    <a:spcPct val="90000"/>
                  </a:lnSpc>
                  <a:spcBef>
                    <a:spcPct val="20000"/>
                  </a:spcBef>
                  <a:defRPr/>
                </a:pPr>
                <a:endParaRPr lang="en-US">
                  <a:solidFill>
                    <a:srgbClr val="FFFFFF"/>
                  </a:solidFill>
                  <a:latin typeface="Garamond" pitchFamily="18" charset="0"/>
                  <a:cs typeface="+mn-cs"/>
                </a:endParaRPr>
              </a:p>
            </p:txBody>
          </p:sp>
          <p:sp>
            <p:nvSpPr>
              <p:cNvPr id="26829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nSpc>
                    <a:spcPct val="90000"/>
                  </a:lnSpc>
                  <a:spcBef>
                    <a:spcPct val="20000"/>
                  </a:spcBef>
                  <a:defRPr/>
                </a:pPr>
                <a:endParaRPr lang="en-US">
                  <a:solidFill>
                    <a:srgbClr val="FFFFFF"/>
                  </a:solidFill>
                  <a:latin typeface="Garamond" pitchFamily="18" charset="0"/>
                  <a:cs typeface="+mn-cs"/>
                </a:endParaRPr>
              </a:p>
            </p:txBody>
          </p:sp>
          <p:sp>
            <p:nvSpPr>
              <p:cNvPr id="26829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nSpc>
                    <a:spcPct val="90000"/>
                  </a:lnSpc>
                  <a:spcBef>
                    <a:spcPct val="20000"/>
                  </a:spcBef>
                  <a:defRPr/>
                </a:pPr>
                <a:endParaRPr lang="en-US">
                  <a:solidFill>
                    <a:srgbClr val="FFFFFF"/>
                  </a:solidFill>
                  <a:latin typeface="Garamond" pitchFamily="18" charset="0"/>
                  <a:cs typeface="+mn-cs"/>
                </a:endParaRPr>
              </a:p>
            </p:txBody>
          </p:sp>
        </p:grpSp>
        <p:sp>
          <p:nvSpPr>
            <p:cNvPr id="26829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nSpc>
                  <a:spcPct val="90000"/>
                </a:lnSpc>
                <a:spcBef>
                  <a:spcPct val="20000"/>
                </a:spcBef>
                <a:defRPr/>
              </a:pPr>
              <a:endParaRPr lang="en-US">
                <a:solidFill>
                  <a:srgbClr val="FFFFFF"/>
                </a:solidFill>
                <a:latin typeface="Garamond" pitchFamily="18" charset="0"/>
                <a:cs typeface="+mn-cs"/>
              </a:endParaRPr>
            </a:p>
          </p:txBody>
        </p:sp>
        <p:sp>
          <p:nvSpPr>
            <p:cNvPr id="26830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nSpc>
                  <a:spcPct val="90000"/>
                </a:lnSpc>
                <a:spcBef>
                  <a:spcPct val="20000"/>
                </a:spcBef>
                <a:defRPr/>
              </a:pPr>
              <a:endParaRPr lang="en-US">
                <a:solidFill>
                  <a:srgbClr val="FFFFFF"/>
                </a:solidFill>
                <a:latin typeface="Garamond" pitchFamily="18" charset="0"/>
                <a:cs typeface="+mn-cs"/>
              </a:endParaRPr>
            </a:p>
          </p:txBody>
        </p:sp>
      </p:grpSp>
      <p:sp>
        <p:nvSpPr>
          <p:cNvPr id="26830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830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lnSpc>
                <a:spcPct val="90000"/>
              </a:lnSpc>
              <a:spcBef>
                <a:spcPct val="20000"/>
              </a:spcBef>
              <a:defRPr sz="1200">
                <a:solidFill>
                  <a:srgbClr val="FFFFFF"/>
                </a:solidFill>
                <a:latin typeface="Arial" charset="0"/>
                <a:cs typeface="+mn-cs"/>
              </a:defRPr>
            </a:lvl1pPr>
          </a:lstStyle>
          <a:p>
            <a:pPr>
              <a:defRPr/>
            </a:pPr>
            <a:endParaRPr lang="en-US"/>
          </a:p>
        </p:txBody>
      </p:sp>
      <p:sp>
        <p:nvSpPr>
          <p:cNvPr id="26830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86"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7"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penclipart.org/people/pawnk/weather.svg" TargetMode="External"/><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5.gif"/><Relationship Id="rId5" Type="http://schemas.openxmlformats.org/officeDocument/2006/relationships/hyperlink" Target="//upload.wikimedia.org/wikipedia/commons/c/ca/Surface_analysis.gif"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upload.wikimedia.org/wikipedia/commons/3/33/IPod_Shuffle_Crop.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upload.wikimedia.org/wikipedia/commons/c/c4/The_Wall_Street_Journal_first_issue.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hyperlink" Target="//upload.wikimedia.org/wikipedia/commons/b/b0/Heisenberg_10.jpg" TargetMode="Externa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upload.wikimedia.org/wikipedia/commons/7/70/Jacques_Monod_nobel.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upload.wikimedia.org/wikipedia/commons/c/c2/R._C._Sproul_(cropped).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hyperlink" Target="//upload.wikimedia.org/wikipedia/commons/e/eb/Stephen_Hawking.StarChild.jpg" TargetMode="External"/><Relationship Id="rId5" Type="http://schemas.openxmlformats.org/officeDocument/2006/relationships/image" Target="../media/image33.jpeg"/><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upload.wikimedia.org/wikipedia/commons/3/35/TomCruiseDec08MTVwatch.jp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jpeg"/></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wmf"/></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unsite.univie.ac.at/Mozart/dic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upload.wikimedia.org/wikipedia/commons/e/ef/Luis_Molina.jpe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commons.wikimedia.org/wiki/File:St-thomas-aquinas.jpg" TargetMode="Externa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hyperlink" Target="//upload.wikimedia.org/wikipedia/commons/e/e3/St-thomas-aquinas.jp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pwc.com/us/en/press-releases/2010/us-gaming-revenues.jhtml" TargetMode="External"/><Relationship Id="rId7" Type="http://schemas.openxmlformats.org/officeDocument/2006/relationships/hyperlink" Target="http://openclipart.org/people/gnokii/bingo.sv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openclipart.org/people/gnokii/blackjack.svg" TargetMode="External"/><Relationship Id="rId10" Type="http://schemas.openxmlformats.org/officeDocument/2006/relationships/image" Target="../media/image4.png"/><Relationship Id="rId4" Type="http://schemas.openxmlformats.org/officeDocument/2006/relationships/hyperlink" Target="http://www.us-lotteries.com/" TargetMode="External"/><Relationship Id="rId9" Type="http://schemas.openxmlformats.org/officeDocument/2006/relationships/hyperlink" Target="http://openclipart.org/people/gnokii/slotmachine.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penclipart.org/people/frankes/theater.svg"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openclipart.org/people/gnokii/popcorn.sv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unprofound.com/viewpic.php?pic=la_movie_house.jpg&amp;photographer=reedy"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openclipart.org/people/johnny_automatic/johnny_automatic_church.sv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openclipart.org/people/jjfbbennett/MathematicLogo.svg"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04800" y="1371600"/>
            <a:ext cx="8458200" cy="1920875"/>
          </a:xfrm>
        </p:spPr>
        <p:txBody>
          <a:bodyPr/>
          <a:lstStyle/>
          <a:p>
            <a:pPr>
              <a:defRPr/>
            </a:pPr>
            <a:r>
              <a:rPr lang="en-US" dirty="0" smtClean="0"/>
              <a:t>Big Questions</a:t>
            </a:r>
            <a:br>
              <a:rPr lang="en-US" dirty="0" smtClean="0"/>
            </a:br>
            <a:r>
              <a:rPr lang="en-US" dirty="0" smtClean="0"/>
              <a:t>in</a:t>
            </a:r>
            <a:br>
              <a:rPr lang="en-US" dirty="0" smtClean="0"/>
            </a:br>
            <a:r>
              <a:rPr lang="en-US" dirty="0" smtClean="0"/>
              <a:t>Science and Religion</a:t>
            </a:r>
            <a:endParaRPr lang="en-US" dirty="0"/>
          </a:p>
        </p:txBody>
      </p:sp>
      <p:sp>
        <p:nvSpPr>
          <p:cNvPr id="3" name="Subtitle 2"/>
          <p:cNvSpPr>
            <a:spLocks noGrp="1"/>
          </p:cNvSpPr>
          <p:nvPr>
            <p:ph type="subTitle" sz="quarter" idx="1"/>
          </p:nvPr>
        </p:nvSpPr>
        <p:spPr>
          <a:xfrm>
            <a:off x="762000" y="4038600"/>
            <a:ext cx="7696200" cy="1752600"/>
          </a:xfrm>
        </p:spPr>
        <p:txBody>
          <a:bodyPr/>
          <a:lstStyle/>
          <a:p>
            <a:pPr>
              <a:defRPr/>
            </a:pPr>
            <a:r>
              <a:rPr lang="en-US" dirty="0" smtClean="0">
                <a:solidFill>
                  <a:schemeClr val="tx2"/>
                </a:solidFill>
              </a:rPr>
              <a:t>Samford University</a:t>
            </a:r>
          </a:p>
          <a:p>
            <a:pPr>
              <a:defRPr/>
            </a:pPr>
            <a:r>
              <a:rPr lang="en-US" dirty="0" smtClean="0">
                <a:solidFill>
                  <a:schemeClr val="tx2"/>
                </a:solidFill>
              </a:rPr>
              <a:t>Center for Science and Religion</a:t>
            </a:r>
            <a:endParaRPr lang="en-US" dirty="0">
              <a:solidFill>
                <a:schemeClr val="tx2"/>
              </a:solidFill>
            </a:endParaRPr>
          </a:p>
        </p:txBody>
      </p:sp>
      <p:pic>
        <p:nvPicPr>
          <p:cNvPr id="4100" name="Picture 4" descr="C:\Steve\Science and Religion\Center\logo.jpg"/>
          <p:cNvPicPr>
            <a:picLocks noChangeAspect="1" noChangeArrowheads="1"/>
          </p:cNvPicPr>
          <p:nvPr/>
        </p:nvPicPr>
        <p:blipFill>
          <a:blip r:embed="rId2" cstate="print"/>
          <a:srcRect/>
          <a:stretch>
            <a:fillRect/>
          </a:stretch>
        </p:blipFill>
        <p:spPr bwMode="auto">
          <a:xfrm>
            <a:off x="3505200" y="5334000"/>
            <a:ext cx="1905000" cy="109681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457200" y="228600"/>
            <a:ext cx="7543800" cy="3231654"/>
          </a:xfrm>
          <a:prstGeom prst="rect">
            <a:avLst/>
          </a:prstGeom>
          <a:noFill/>
          <a:ln w="9525">
            <a:noFill/>
            <a:miter lim="800000"/>
            <a:headEnd/>
            <a:tailEnd/>
          </a:ln>
        </p:spPr>
        <p:txBody>
          <a:bodyPr>
            <a:spAutoFit/>
          </a:bodyPr>
          <a:lstStyle/>
          <a:p>
            <a:pPr algn="ctr"/>
            <a:r>
              <a:rPr lang="en-US" sz="3200" dirty="0" smtClean="0">
                <a:solidFill>
                  <a:schemeClr val="tx2"/>
                </a:solidFill>
                <a:latin typeface="Arial" charset="0"/>
                <a:cs typeface="Arial" charset="0"/>
              </a:rPr>
              <a:t>History</a:t>
            </a:r>
          </a:p>
          <a:p>
            <a:pPr algn="l"/>
            <a:endParaRPr lang="en-US" sz="3200" dirty="0">
              <a:solidFill>
                <a:schemeClr val="tx2"/>
              </a:solidFill>
              <a:latin typeface="Arial" charset="0"/>
              <a:cs typeface="Arial" charset="0"/>
            </a:endParaRPr>
          </a:p>
          <a:p>
            <a:pPr>
              <a:buClr>
                <a:srgbClr val="FFC000"/>
              </a:buClr>
              <a:buFont typeface="Arial" pitchFamily="34" charset="0"/>
              <a:buChar char="■"/>
            </a:pPr>
            <a:r>
              <a:rPr lang="en-US" sz="2400" dirty="0">
                <a:solidFill>
                  <a:schemeClr val="tx1"/>
                </a:solidFill>
                <a:latin typeface="Arial" charset="0"/>
                <a:cs typeface="Arial" charset="0"/>
              </a:rPr>
              <a:t> </a:t>
            </a:r>
            <a:r>
              <a:rPr lang="en-US" sz="2000" i="1" dirty="0" smtClean="0"/>
              <a:t> </a:t>
            </a:r>
            <a:r>
              <a:rPr lang="en-US" sz="2400" i="1" dirty="0" smtClean="0">
                <a:solidFill>
                  <a:schemeClr val="tx1"/>
                </a:solidFill>
                <a:latin typeface="Arial" charset="0"/>
                <a:cs typeface="Arial" charset="0"/>
              </a:rPr>
              <a:t>For </a:t>
            </a:r>
            <a:r>
              <a:rPr lang="en-US" sz="2400" i="1" dirty="0">
                <a:solidFill>
                  <a:schemeClr val="tx1"/>
                </a:solidFill>
                <a:latin typeface="Arial" charset="0"/>
                <a:cs typeface="Arial" charset="0"/>
              </a:rPr>
              <a:t>Want of a Horse: Choice &amp; Chance in History</a:t>
            </a:r>
            <a:r>
              <a:rPr lang="en-US" sz="2400" dirty="0">
                <a:solidFill>
                  <a:schemeClr val="tx1"/>
                </a:solidFill>
                <a:latin typeface="Arial" charset="0"/>
                <a:cs typeface="Arial" charset="0"/>
              </a:rPr>
              <a:t> </a:t>
            </a:r>
            <a:r>
              <a:rPr lang="en-US" sz="2400" dirty="0" smtClean="0">
                <a:solidFill>
                  <a:schemeClr val="tx1"/>
                </a:solidFill>
                <a:latin typeface="Arial" charset="0"/>
                <a:cs typeface="Arial" charset="0"/>
              </a:rPr>
              <a:t>	</a:t>
            </a:r>
            <a:r>
              <a:rPr lang="en-US" sz="2000" dirty="0" smtClean="0">
                <a:solidFill>
                  <a:schemeClr val="tx1"/>
                </a:solidFill>
                <a:latin typeface="Arial" charset="0"/>
                <a:cs typeface="Arial" charset="0"/>
              </a:rPr>
              <a:t>by </a:t>
            </a:r>
            <a:r>
              <a:rPr lang="en-US" sz="2000" dirty="0">
                <a:solidFill>
                  <a:schemeClr val="tx1"/>
                </a:solidFill>
                <a:latin typeface="Arial" charset="0"/>
                <a:cs typeface="Arial" charset="0"/>
              </a:rPr>
              <a:t>John M. Merriman (ed</a:t>
            </a:r>
            <a:r>
              <a:rPr lang="en-US" sz="2000" dirty="0" smtClean="0">
                <a:solidFill>
                  <a:schemeClr val="tx1"/>
                </a:solidFill>
                <a:latin typeface="Arial" charset="0"/>
                <a:cs typeface="Arial" charset="0"/>
              </a:rPr>
              <a:t>.)</a:t>
            </a:r>
          </a:p>
          <a:p>
            <a:pPr>
              <a:buClr>
                <a:srgbClr val="FFC000"/>
              </a:buClr>
            </a:pPr>
            <a:endParaRPr lang="en-US" sz="2000" dirty="0">
              <a:solidFill>
                <a:schemeClr val="tx1"/>
              </a:solidFill>
              <a:latin typeface="Arial" charset="0"/>
              <a:cs typeface="Arial" charset="0"/>
            </a:endParaRPr>
          </a:p>
          <a:p>
            <a:pPr algn="l">
              <a:buClr>
                <a:srgbClr val="FFC000"/>
              </a:buClr>
              <a:buFont typeface="Arial" pitchFamily="34" charset="0"/>
              <a:buChar char="■"/>
            </a:pPr>
            <a:r>
              <a:rPr lang="en-US" sz="2400" dirty="0">
                <a:solidFill>
                  <a:schemeClr val="tx1"/>
                </a:solidFill>
                <a:latin typeface="Arial" charset="0"/>
                <a:cs typeface="Arial" charset="0"/>
              </a:rPr>
              <a:t> </a:t>
            </a:r>
            <a:r>
              <a:rPr lang="en-US" sz="2400" i="1" dirty="0">
                <a:solidFill>
                  <a:schemeClr val="tx1"/>
                </a:solidFill>
                <a:latin typeface="Arial" charset="0"/>
                <a:cs typeface="Arial" charset="0"/>
              </a:rPr>
              <a:t>The Hinge Factor: </a:t>
            </a:r>
            <a:r>
              <a:rPr lang="en-US" sz="2400" dirty="0">
                <a:solidFill>
                  <a:schemeClr val="tx1"/>
                </a:solidFill>
                <a:latin typeface="Arial" charset="0"/>
                <a:cs typeface="Arial" charset="0"/>
              </a:rPr>
              <a:t> How Chance and Stupidity Have </a:t>
            </a:r>
            <a:r>
              <a:rPr lang="en-US" sz="2400" dirty="0" smtClean="0">
                <a:solidFill>
                  <a:schemeClr val="tx1"/>
                </a:solidFill>
                <a:latin typeface="Arial" charset="0"/>
                <a:cs typeface="Arial" charset="0"/>
              </a:rPr>
              <a:t>	Changed </a:t>
            </a:r>
            <a:r>
              <a:rPr lang="en-US" sz="2400" dirty="0">
                <a:solidFill>
                  <a:schemeClr val="tx1"/>
                </a:solidFill>
                <a:latin typeface="Arial" charset="0"/>
                <a:cs typeface="Arial" charset="0"/>
              </a:rPr>
              <a:t>History </a:t>
            </a:r>
            <a:endParaRPr lang="en-US" sz="2400" dirty="0" smtClean="0">
              <a:solidFill>
                <a:schemeClr val="tx1"/>
              </a:solidFill>
              <a:latin typeface="Arial" charset="0"/>
              <a:cs typeface="Arial" charset="0"/>
            </a:endParaRPr>
          </a:p>
          <a:p>
            <a:pPr algn="l">
              <a:buClr>
                <a:srgbClr val="FFC000"/>
              </a:buClr>
            </a:pPr>
            <a:r>
              <a:rPr lang="en-US" sz="2400" dirty="0" smtClean="0"/>
              <a:t>	</a:t>
            </a:r>
            <a:r>
              <a:rPr lang="en-US" sz="2000" dirty="0" smtClean="0">
                <a:solidFill>
                  <a:schemeClr val="tx1"/>
                </a:solidFill>
                <a:latin typeface="Arial" charset="0"/>
                <a:cs typeface="Arial" charset="0"/>
              </a:rPr>
              <a:t>by </a:t>
            </a:r>
            <a:r>
              <a:rPr lang="en-US" sz="2000" i="1" dirty="0">
                <a:solidFill>
                  <a:schemeClr val="tx1"/>
                </a:solidFill>
                <a:latin typeface="Arial" charset="0"/>
                <a:cs typeface="Arial" charset="0"/>
              </a:rPr>
              <a:t>Erik </a:t>
            </a:r>
            <a:r>
              <a:rPr lang="en-US" sz="2000" i="1" dirty="0" err="1">
                <a:solidFill>
                  <a:schemeClr val="tx1"/>
                </a:solidFill>
                <a:latin typeface="Arial" charset="0"/>
                <a:cs typeface="Arial" charset="0"/>
              </a:rPr>
              <a:t>Durschmied</a:t>
            </a:r>
            <a:endParaRPr lang="en-US" sz="2000" dirty="0">
              <a:solidFill>
                <a:schemeClr val="tx1"/>
              </a:solidFill>
              <a:latin typeface="Arial" charset="0"/>
              <a:cs typeface="Arial" charset="0"/>
            </a:endParaRPr>
          </a:p>
        </p:txBody>
      </p:sp>
      <p:pic>
        <p:nvPicPr>
          <p:cNvPr id="7" name="Picture 6" descr="click to return to the previous page">
            <a:hlinkClick r:id=""/>
          </p:cNvPr>
          <p:cNvPicPr>
            <a:picLocks noChangeAspect="1" noChangeArrowheads="1"/>
          </p:cNvPicPr>
          <p:nvPr/>
        </p:nvPicPr>
        <p:blipFill>
          <a:blip r:embed="rId2" cstate="print"/>
          <a:srcRect/>
          <a:stretch>
            <a:fillRect/>
          </a:stretch>
        </p:blipFill>
        <p:spPr bwMode="auto">
          <a:xfrm>
            <a:off x="4789875" y="3810000"/>
            <a:ext cx="4125525" cy="2743200"/>
          </a:xfrm>
          <a:prstGeom prst="rect">
            <a:avLst/>
          </a:prstGeom>
          <a:noFill/>
        </p:spPr>
      </p:pic>
      <p:pic>
        <p:nvPicPr>
          <p:cNvPr id="51203" name="Picture 3" descr="http://cdn.morguefile.com/imageData/public/files/c/clarita/preview/fldr_2008_11_08/file000569993853.jpg"/>
          <p:cNvPicPr>
            <a:picLocks noChangeAspect="1" noChangeArrowheads="1"/>
          </p:cNvPicPr>
          <p:nvPr/>
        </p:nvPicPr>
        <p:blipFill>
          <a:blip r:embed="rId3" cstate="print"/>
          <a:stretch>
            <a:fillRect/>
          </a:stretch>
        </p:blipFill>
        <p:spPr bwMode="auto">
          <a:xfrm>
            <a:off x="220128" y="3810000"/>
            <a:ext cx="4199472" cy="2743200"/>
          </a:xfrm>
          <a:prstGeom prst="rect">
            <a:avLst/>
          </a:prstGeom>
          <a:noFill/>
        </p:spPr>
      </p:pic>
      <p:sp>
        <p:nvSpPr>
          <p:cNvPr id="5" name="TextBox 4"/>
          <p:cNvSpPr txBox="1"/>
          <p:nvPr/>
        </p:nvSpPr>
        <p:spPr>
          <a:xfrm>
            <a:off x="0" y="6581001"/>
            <a:ext cx="9144000" cy="276999"/>
          </a:xfrm>
          <a:prstGeom prst="rect">
            <a:avLst/>
          </a:prstGeom>
          <a:noFill/>
        </p:spPr>
        <p:txBody>
          <a:bodyPr wrap="square" rtlCol="0">
            <a:spAutoFit/>
          </a:bodyPr>
          <a:lstStyle/>
          <a:p>
            <a:pPr algn="ctr"/>
            <a:r>
              <a:rPr lang="en-US" sz="1200" dirty="0" smtClean="0"/>
              <a:t>Graphics with permission of Microsoft</a:t>
            </a:r>
            <a:endParaRPr lang="en-US" sz="12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7" descr="blank"/>
          <p:cNvPicPr>
            <a:picLocks noChangeAspect="1" noChangeArrowheads="1"/>
          </p:cNvPicPr>
          <p:nvPr/>
        </p:nvPicPr>
        <p:blipFill>
          <a:blip r:embed="rId2"/>
          <a:srcRect/>
          <a:stretch>
            <a:fillRect/>
          </a:stretch>
        </p:blipFill>
        <p:spPr bwMode="auto">
          <a:xfrm>
            <a:off x="585788" y="-1281113"/>
            <a:ext cx="9525" cy="47625"/>
          </a:xfrm>
          <a:prstGeom prst="rect">
            <a:avLst/>
          </a:prstGeom>
          <a:noFill/>
          <a:ln w="9525">
            <a:noFill/>
            <a:miter lim="800000"/>
            <a:headEnd/>
            <a:tailEnd/>
          </a:ln>
        </p:spPr>
      </p:pic>
      <p:pic>
        <p:nvPicPr>
          <p:cNvPr id="9219" name="Picture 22" descr="blank"/>
          <p:cNvPicPr>
            <a:picLocks noChangeAspect="1" noChangeArrowheads="1"/>
          </p:cNvPicPr>
          <p:nvPr/>
        </p:nvPicPr>
        <p:blipFill>
          <a:blip r:embed="rId2"/>
          <a:srcRect/>
          <a:stretch>
            <a:fillRect/>
          </a:stretch>
        </p:blipFill>
        <p:spPr bwMode="auto">
          <a:xfrm>
            <a:off x="585788" y="182563"/>
            <a:ext cx="9525" cy="47625"/>
          </a:xfrm>
          <a:prstGeom prst="rect">
            <a:avLst/>
          </a:prstGeom>
          <a:noFill/>
          <a:ln w="9525">
            <a:noFill/>
            <a:miter lim="800000"/>
            <a:headEnd/>
            <a:tailEnd/>
          </a:ln>
        </p:spPr>
      </p:pic>
      <p:pic>
        <p:nvPicPr>
          <p:cNvPr id="9220" name="Picture 53" descr="blank"/>
          <p:cNvPicPr>
            <a:picLocks noChangeAspect="1" noChangeArrowheads="1"/>
          </p:cNvPicPr>
          <p:nvPr/>
        </p:nvPicPr>
        <p:blipFill>
          <a:blip r:embed="rId2"/>
          <a:srcRect/>
          <a:stretch>
            <a:fillRect/>
          </a:stretch>
        </p:blipFill>
        <p:spPr bwMode="auto">
          <a:xfrm>
            <a:off x="585788" y="700088"/>
            <a:ext cx="9525" cy="9525"/>
          </a:xfrm>
          <a:prstGeom prst="rect">
            <a:avLst/>
          </a:prstGeom>
          <a:noFill/>
          <a:ln w="9525">
            <a:noFill/>
            <a:miter lim="800000"/>
            <a:headEnd/>
            <a:tailEnd/>
          </a:ln>
        </p:spPr>
      </p:pic>
      <p:pic>
        <p:nvPicPr>
          <p:cNvPr id="9221" name="Picture 100" descr="blank"/>
          <p:cNvPicPr>
            <a:picLocks noChangeAspect="1" noChangeArrowheads="1"/>
          </p:cNvPicPr>
          <p:nvPr/>
        </p:nvPicPr>
        <p:blipFill>
          <a:blip r:embed="rId2"/>
          <a:srcRect/>
          <a:stretch>
            <a:fillRect/>
          </a:stretch>
        </p:blipFill>
        <p:spPr bwMode="auto">
          <a:xfrm>
            <a:off x="585788" y="-763588"/>
            <a:ext cx="9525" cy="47625"/>
          </a:xfrm>
          <a:prstGeom prst="rect">
            <a:avLst/>
          </a:prstGeom>
          <a:noFill/>
          <a:ln w="9525">
            <a:noFill/>
            <a:miter lim="800000"/>
            <a:headEnd/>
            <a:tailEnd/>
          </a:ln>
        </p:spPr>
      </p:pic>
      <p:pic>
        <p:nvPicPr>
          <p:cNvPr id="9222" name="Picture 125" descr="blank"/>
          <p:cNvPicPr>
            <a:picLocks noChangeAspect="1" noChangeArrowheads="1"/>
          </p:cNvPicPr>
          <p:nvPr/>
        </p:nvPicPr>
        <p:blipFill>
          <a:blip r:embed="rId2"/>
          <a:srcRect/>
          <a:stretch>
            <a:fillRect/>
          </a:stretch>
        </p:blipFill>
        <p:spPr bwMode="auto">
          <a:xfrm>
            <a:off x="585788" y="-246063"/>
            <a:ext cx="9525" cy="9525"/>
          </a:xfrm>
          <a:prstGeom prst="rect">
            <a:avLst/>
          </a:prstGeom>
          <a:noFill/>
          <a:ln w="9525">
            <a:noFill/>
            <a:miter lim="800000"/>
            <a:headEnd/>
            <a:tailEnd/>
          </a:ln>
        </p:spPr>
      </p:pic>
      <p:sp>
        <p:nvSpPr>
          <p:cNvPr id="9224" name="Rectangle 95"/>
          <p:cNvSpPr>
            <a:spLocks noChangeArrowheads="1"/>
          </p:cNvSpPr>
          <p:nvPr/>
        </p:nvSpPr>
        <p:spPr bwMode="auto">
          <a:xfrm>
            <a:off x="5503863" y="1976735"/>
            <a:ext cx="2420937" cy="461665"/>
          </a:xfrm>
          <a:prstGeom prst="rect">
            <a:avLst/>
          </a:prstGeom>
          <a:noFill/>
          <a:ln w="9525">
            <a:noFill/>
            <a:miter lim="800000"/>
            <a:headEnd/>
            <a:tailEnd/>
          </a:ln>
        </p:spPr>
        <p:txBody>
          <a:bodyPr anchor="ctr">
            <a:spAutoFit/>
          </a:bodyPr>
          <a:lstStyle/>
          <a:p>
            <a:pPr algn="ctr"/>
            <a:r>
              <a:rPr lang="en-US" sz="2400" b="1" dirty="0">
                <a:solidFill>
                  <a:schemeClr val="tx1"/>
                </a:solidFill>
                <a:latin typeface="Arial" charset="0"/>
                <a:cs typeface="Arial" charset="0"/>
              </a:rPr>
              <a:t>High </a:t>
            </a:r>
            <a:r>
              <a:rPr lang="en-US" sz="2400" b="1" dirty="0" smtClean="0">
                <a:solidFill>
                  <a:schemeClr val="tx1"/>
                </a:solidFill>
                <a:latin typeface="Arial" charset="0"/>
                <a:cs typeface="Arial" charset="0"/>
              </a:rPr>
              <a:t>79° </a:t>
            </a:r>
            <a:r>
              <a:rPr lang="en-US" sz="2400" b="1" dirty="0">
                <a:solidFill>
                  <a:schemeClr val="tx1"/>
                </a:solidFill>
                <a:latin typeface="Arial" charset="0"/>
                <a:cs typeface="Arial" charset="0"/>
              </a:rPr>
              <a:t>F </a:t>
            </a:r>
          </a:p>
        </p:txBody>
      </p:sp>
      <p:sp>
        <p:nvSpPr>
          <p:cNvPr id="9225" name="Text Box 141"/>
          <p:cNvSpPr txBox="1">
            <a:spLocks noChangeArrowheads="1"/>
          </p:cNvSpPr>
          <p:nvPr/>
        </p:nvSpPr>
        <p:spPr bwMode="auto">
          <a:xfrm>
            <a:off x="-76200" y="4004608"/>
            <a:ext cx="4495800" cy="1938992"/>
          </a:xfrm>
          <a:prstGeom prst="rect">
            <a:avLst/>
          </a:prstGeom>
          <a:noFill/>
          <a:ln w="9525">
            <a:noFill/>
            <a:miter lim="800000"/>
            <a:headEnd/>
            <a:tailEnd/>
          </a:ln>
        </p:spPr>
        <p:txBody>
          <a:bodyPr wrap="square">
            <a:spAutoFit/>
          </a:bodyPr>
          <a:lstStyle/>
          <a:p>
            <a:pPr>
              <a:spcBef>
                <a:spcPct val="50000"/>
              </a:spcBef>
              <a:buClr>
                <a:srgbClr val="FFC000"/>
              </a:buClr>
              <a:buFont typeface="Arial" pitchFamily="34" charset="0"/>
              <a:buChar char="■"/>
            </a:pPr>
            <a:r>
              <a:rPr lang="en-US" sz="2400" dirty="0" smtClean="0"/>
              <a:t> Partly c</a:t>
            </a:r>
            <a:r>
              <a:rPr lang="en-US" sz="2400" dirty="0" smtClean="0">
                <a:solidFill>
                  <a:schemeClr val="tx1"/>
                </a:solidFill>
                <a:latin typeface="Arial" charset="0"/>
                <a:cs typeface="Arial" charset="0"/>
              </a:rPr>
              <a:t>loudy </a:t>
            </a:r>
            <a:r>
              <a:rPr lang="en-US" sz="2400" dirty="0">
                <a:solidFill>
                  <a:schemeClr val="tx1"/>
                </a:solidFill>
                <a:latin typeface="Arial" charset="0"/>
                <a:cs typeface="Arial" charset="0"/>
              </a:rPr>
              <a:t>with </a:t>
            </a:r>
            <a:r>
              <a:rPr lang="en-US" sz="2400" dirty="0" smtClean="0">
                <a:solidFill>
                  <a:schemeClr val="tx1"/>
                </a:solidFill>
                <a:latin typeface="Arial" charset="0"/>
                <a:cs typeface="Arial" charset="0"/>
              </a:rPr>
              <a:t>	occasional 	rain showers</a:t>
            </a:r>
            <a:r>
              <a:rPr lang="en-US" sz="2400" dirty="0">
                <a:solidFill>
                  <a:schemeClr val="tx1"/>
                </a:solidFill>
                <a:latin typeface="Arial" charset="0"/>
                <a:cs typeface="Arial" charset="0"/>
              </a:rPr>
              <a:t>. </a:t>
            </a:r>
          </a:p>
          <a:p>
            <a:pPr>
              <a:spcBef>
                <a:spcPct val="50000"/>
              </a:spcBef>
              <a:buClr>
                <a:srgbClr val="FFC000"/>
              </a:buClr>
              <a:buFont typeface="Arial" pitchFamily="34" charset="0"/>
              <a:buChar char="■"/>
            </a:pPr>
            <a:r>
              <a:rPr lang="en-US" sz="2400" dirty="0" smtClean="0">
                <a:solidFill>
                  <a:schemeClr val="tx1"/>
                </a:solidFill>
                <a:latin typeface="Arial" charset="0"/>
                <a:cs typeface="Arial" charset="0"/>
              </a:rPr>
              <a:t> Winds </a:t>
            </a:r>
            <a:r>
              <a:rPr lang="en-US" sz="2400" dirty="0">
                <a:solidFill>
                  <a:schemeClr val="tx1"/>
                </a:solidFill>
                <a:latin typeface="Arial" charset="0"/>
                <a:cs typeface="Arial" charset="0"/>
              </a:rPr>
              <a:t>light and variable</a:t>
            </a:r>
            <a:r>
              <a:rPr lang="en-US" sz="2400" dirty="0" smtClean="0">
                <a:solidFill>
                  <a:schemeClr val="tx1"/>
                </a:solidFill>
                <a:latin typeface="Arial" charset="0"/>
                <a:cs typeface="Arial" charset="0"/>
              </a:rPr>
              <a:t>.</a:t>
            </a:r>
          </a:p>
          <a:p>
            <a:pPr>
              <a:spcBef>
                <a:spcPct val="50000"/>
              </a:spcBef>
              <a:buClr>
                <a:srgbClr val="FFC000"/>
              </a:buClr>
              <a:buFont typeface="Arial" pitchFamily="34" charset="0"/>
              <a:buChar char="■"/>
            </a:pPr>
            <a:r>
              <a:rPr lang="en-US" sz="2400" dirty="0" smtClean="0">
                <a:solidFill>
                  <a:schemeClr val="tx2"/>
                </a:solidFill>
                <a:latin typeface="Arial" charset="0"/>
                <a:cs typeface="Arial" charset="0"/>
              </a:rPr>
              <a:t> Chance</a:t>
            </a:r>
            <a:r>
              <a:rPr lang="en-US" sz="2400" dirty="0" smtClean="0">
                <a:solidFill>
                  <a:schemeClr val="tx1"/>
                </a:solidFill>
                <a:latin typeface="Arial" charset="0"/>
                <a:cs typeface="Arial" charset="0"/>
              </a:rPr>
              <a:t> </a:t>
            </a:r>
            <a:r>
              <a:rPr lang="en-US" sz="2400" dirty="0">
                <a:solidFill>
                  <a:schemeClr val="tx1"/>
                </a:solidFill>
                <a:latin typeface="Arial" charset="0"/>
                <a:cs typeface="Arial" charset="0"/>
              </a:rPr>
              <a:t>of rain 50%.</a:t>
            </a:r>
          </a:p>
        </p:txBody>
      </p:sp>
      <p:pic>
        <p:nvPicPr>
          <p:cNvPr id="50178" name="Picture 2" descr="showers and sunny periods by pawnk - Coloured icon with stylised sun partly covered by a cloud that is releasing raindrops. I tried to make it especially suited for lowest resolutions. It is designed to be easily recognised as/associated with the symbols for weather conditions found in the popular weather forecasts in newspapers (at least around here...), symbolising a weather condition like ">
            <a:hlinkClick r:id="rId3"/>
          </p:cNvPr>
          <p:cNvPicPr>
            <a:picLocks noChangeAspect="1" noChangeArrowheads="1"/>
          </p:cNvPicPr>
          <p:nvPr/>
        </p:nvPicPr>
        <p:blipFill>
          <a:blip r:embed="rId4" cstate="print"/>
          <a:srcRect/>
          <a:stretch>
            <a:fillRect/>
          </a:stretch>
        </p:blipFill>
        <p:spPr bwMode="auto">
          <a:xfrm>
            <a:off x="381000" y="838200"/>
            <a:ext cx="2381250" cy="2381250"/>
          </a:xfrm>
          <a:prstGeom prst="rect">
            <a:avLst/>
          </a:prstGeom>
          <a:noFill/>
        </p:spPr>
      </p:pic>
      <p:sp>
        <p:nvSpPr>
          <p:cNvPr id="15" name="Title 3"/>
          <p:cNvSpPr txBox="1">
            <a:spLocks/>
          </p:cNvSpPr>
          <p:nvPr/>
        </p:nvSpPr>
        <p:spPr bwMode="auto">
          <a:xfrm>
            <a:off x="609600" y="228600"/>
            <a:ext cx="78486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chemeClr val="hlink"/>
              </a:buClr>
              <a:buSzPct val="70000"/>
              <a:tabLst/>
              <a:defRPr/>
            </a:pPr>
            <a:r>
              <a:rPr lang="en-US" sz="3200" kern="0" dirty="0" smtClean="0">
                <a:solidFill>
                  <a:schemeClr val="tx2"/>
                </a:solidFill>
                <a:latin typeface="+mn-lt"/>
                <a:cs typeface="+mn-cs"/>
              </a:rPr>
              <a:t>Weather Forecasting</a:t>
            </a:r>
            <a:endParaRPr kumimoji="0" lang="en-US"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2" name="Rectangle 11"/>
          <p:cNvSpPr/>
          <p:nvPr/>
        </p:nvSpPr>
        <p:spPr>
          <a:xfrm>
            <a:off x="4267200" y="6400800"/>
            <a:ext cx="4800600" cy="276999"/>
          </a:xfrm>
          <a:prstGeom prst="rect">
            <a:avLst/>
          </a:prstGeom>
        </p:spPr>
        <p:txBody>
          <a:bodyPr wrap="square">
            <a:spAutoFit/>
          </a:bodyPr>
          <a:lstStyle/>
          <a:p>
            <a:pPr algn="ctr"/>
            <a:r>
              <a:rPr lang="en-US" sz="1200" dirty="0" err="1" smtClean="0"/>
              <a:t>http://commons.wikimedia.org/wiki/File:Surface_analysis.gif</a:t>
            </a:r>
            <a:endParaRPr lang="en-US" sz="1200" dirty="0"/>
          </a:p>
        </p:txBody>
      </p:sp>
      <p:sp>
        <p:nvSpPr>
          <p:cNvPr id="13" name="TextBox 12"/>
          <p:cNvSpPr txBox="1"/>
          <p:nvPr/>
        </p:nvSpPr>
        <p:spPr>
          <a:xfrm>
            <a:off x="0" y="3200400"/>
            <a:ext cx="3886200" cy="246221"/>
          </a:xfrm>
          <a:prstGeom prst="rect">
            <a:avLst/>
          </a:prstGeom>
          <a:noFill/>
        </p:spPr>
        <p:txBody>
          <a:bodyPr wrap="square" rtlCol="0">
            <a:spAutoFit/>
          </a:bodyPr>
          <a:lstStyle/>
          <a:p>
            <a:r>
              <a:rPr lang="en-US" sz="1000" dirty="0" smtClean="0"/>
              <a:t>Graphic with permission of Microsoft</a:t>
            </a:r>
            <a:endParaRPr lang="en-US" sz="1000" dirty="0"/>
          </a:p>
        </p:txBody>
      </p:sp>
      <p:pic>
        <p:nvPicPr>
          <p:cNvPr id="39938" name="Picture 2" descr="File:Surface analysis.gif">
            <a:hlinkClick r:id="rId5"/>
          </p:cNvPr>
          <p:cNvPicPr>
            <a:picLocks noChangeAspect="1" noChangeArrowheads="1"/>
          </p:cNvPicPr>
          <p:nvPr/>
        </p:nvPicPr>
        <p:blipFill>
          <a:blip r:embed="rId6" cstate="print"/>
          <a:srcRect/>
          <a:stretch>
            <a:fillRect/>
          </a:stretch>
        </p:blipFill>
        <p:spPr bwMode="auto">
          <a:xfrm>
            <a:off x="4267200" y="2590800"/>
            <a:ext cx="4876800" cy="36576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609600" y="228600"/>
            <a:ext cx="78486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chemeClr val="hlink"/>
              </a:buClr>
              <a:buSzPct val="70000"/>
              <a:tabLst/>
              <a:defRPr/>
            </a:pPr>
            <a:r>
              <a:rPr lang="en-US" sz="3200" kern="0" noProof="0" dirty="0" smtClean="0">
                <a:solidFill>
                  <a:schemeClr val="tx2"/>
                </a:solidFill>
                <a:latin typeface="+mn-lt"/>
                <a:cs typeface="+mn-cs"/>
              </a:rPr>
              <a:t>The iPod Shuffle!</a:t>
            </a:r>
            <a:endParaRPr kumimoji="0" lang="en-US" sz="3200" b="0" i="0" u="none" strike="noStrike" kern="0" cap="none" spc="0" normalizeH="0" baseline="0" noProof="0" dirty="0" smtClean="0">
              <a:ln>
                <a:noFill/>
              </a:ln>
              <a:solidFill>
                <a:schemeClr val="tx2"/>
              </a:solidFill>
              <a:effectLst/>
              <a:uLnTx/>
              <a:uFillTx/>
              <a:latin typeface="+mn-lt"/>
              <a:ea typeface="+mn-ea"/>
              <a:cs typeface="+mn-cs"/>
            </a:endParaRPr>
          </a:p>
        </p:txBody>
      </p:sp>
      <p:pic>
        <p:nvPicPr>
          <p:cNvPr id="5" name="Picture 2" descr="File:IPod Shuffle Crop.jpg">
            <a:hlinkClick r:id="rId2"/>
          </p:cNvPr>
          <p:cNvPicPr>
            <a:picLocks noChangeAspect="1" noChangeArrowheads="1"/>
          </p:cNvPicPr>
          <p:nvPr/>
        </p:nvPicPr>
        <p:blipFill>
          <a:blip r:embed="rId3" cstate="print"/>
          <a:srcRect/>
          <a:stretch>
            <a:fillRect/>
          </a:stretch>
        </p:blipFill>
        <p:spPr bwMode="auto">
          <a:xfrm>
            <a:off x="3048000" y="1752600"/>
            <a:ext cx="2981325" cy="3390900"/>
          </a:xfrm>
          <a:prstGeom prst="rect">
            <a:avLst/>
          </a:prstGeom>
          <a:noFill/>
          <a:ln w="38100">
            <a:solidFill>
              <a:srgbClr val="FF9933"/>
            </a:solidFill>
          </a:ln>
        </p:spPr>
      </p:pic>
      <p:sp>
        <p:nvSpPr>
          <p:cNvPr id="6" name="TextBox 5"/>
          <p:cNvSpPr txBox="1"/>
          <p:nvPr/>
        </p:nvSpPr>
        <p:spPr>
          <a:xfrm>
            <a:off x="0" y="5638800"/>
            <a:ext cx="9144000" cy="246221"/>
          </a:xfrm>
          <a:prstGeom prst="rect">
            <a:avLst/>
          </a:prstGeom>
          <a:noFill/>
        </p:spPr>
        <p:txBody>
          <a:bodyPr wrap="square" rtlCol="0">
            <a:spAutoFit/>
          </a:bodyPr>
          <a:lstStyle/>
          <a:p>
            <a:pPr algn="ctr"/>
            <a:r>
              <a:rPr lang="en-US" sz="1000" dirty="0" smtClean="0"/>
              <a:t>Photo courtesy of Wikimedia Commons: </a:t>
            </a:r>
            <a:r>
              <a:rPr lang="en-US" sz="1000" dirty="0" err="1" smtClean="0"/>
              <a:t>http://commons.wikimedia.org/wiki/File:IPod_Shuffle_Crop.jpg</a:t>
            </a:r>
            <a:endParaRPr lang="en-US" sz="10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WSJ Uncertainty headline 010209.jpg"/>
          <p:cNvPicPr>
            <a:picLocks noChangeAspect="1" noChangeArrowheads="1"/>
          </p:cNvPicPr>
          <p:nvPr/>
        </p:nvPicPr>
        <p:blipFill>
          <a:blip r:embed="rId2" cstate="print"/>
          <a:srcRect b="16914"/>
          <a:stretch>
            <a:fillRect/>
          </a:stretch>
        </p:blipFill>
        <p:spPr bwMode="auto">
          <a:xfrm>
            <a:off x="0" y="76200"/>
            <a:ext cx="9144000" cy="6858000"/>
          </a:xfrm>
          <a:prstGeom prst="rect">
            <a:avLst/>
          </a:prstGeom>
          <a:noFill/>
          <a:ln w="9525">
            <a:noFill/>
            <a:miter lim="800000"/>
            <a:headEnd/>
            <a:tailEnd/>
          </a:ln>
        </p:spPr>
      </p:pic>
      <p:sp>
        <p:nvSpPr>
          <p:cNvPr id="11267" name="TextBox 4"/>
          <p:cNvSpPr txBox="1">
            <a:spLocks noChangeArrowheads="1"/>
          </p:cNvSpPr>
          <p:nvPr/>
        </p:nvSpPr>
        <p:spPr bwMode="auto">
          <a:xfrm>
            <a:off x="5181600" y="3225800"/>
            <a:ext cx="1905000" cy="584200"/>
          </a:xfrm>
          <a:prstGeom prst="rect">
            <a:avLst/>
          </a:prstGeom>
          <a:noFill/>
          <a:ln w="38100">
            <a:solidFill>
              <a:srgbClr val="FF0000"/>
            </a:solidFill>
            <a:miter lim="800000"/>
            <a:headEnd/>
            <a:tailEnd/>
          </a:ln>
        </p:spPr>
        <p:txBody>
          <a:bodyPr>
            <a:spAutoFit/>
          </a:bodyPr>
          <a:lstStyle/>
          <a:p>
            <a:endParaRPr lang="en-US">
              <a:solidFill>
                <a:srgbClr val="FFFF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ile:The Wall Street Journal first issue.jpg">
            <a:hlinkClick r:id="rId2"/>
          </p:cNvPr>
          <p:cNvPicPr>
            <a:picLocks noChangeAspect="1" noChangeArrowheads="1"/>
          </p:cNvPicPr>
          <p:nvPr/>
        </p:nvPicPr>
        <p:blipFill>
          <a:blip r:embed="rId3" cstate="print"/>
          <a:srcRect/>
          <a:stretch>
            <a:fillRect/>
          </a:stretch>
        </p:blipFill>
        <p:spPr bwMode="auto">
          <a:xfrm>
            <a:off x="2286000" y="914400"/>
            <a:ext cx="4286250" cy="5705476"/>
          </a:xfrm>
          <a:prstGeom prst="rect">
            <a:avLst/>
          </a:prstGeom>
          <a:noFill/>
          <a:ln w="38100">
            <a:solidFill>
              <a:srgbClr val="FF9933"/>
            </a:solidFill>
          </a:ln>
        </p:spPr>
      </p:pic>
      <p:sp>
        <p:nvSpPr>
          <p:cNvPr id="3" name="TextBox 2"/>
          <p:cNvSpPr txBox="1"/>
          <p:nvPr/>
        </p:nvSpPr>
        <p:spPr>
          <a:xfrm>
            <a:off x="0" y="0"/>
            <a:ext cx="9144000" cy="1077218"/>
          </a:xfrm>
          <a:prstGeom prst="rect">
            <a:avLst/>
          </a:prstGeom>
          <a:noFill/>
        </p:spPr>
        <p:txBody>
          <a:bodyPr wrap="square" rtlCol="0">
            <a:spAutoFit/>
          </a:bodyPr>
          <a:lstStyle/>
          <a:p>
            <a:pPr algn="ctr"/>
            <a:r>
              <a:rPr lang="en-US" sz="2800" dirty="0" smtClean="0"/>
              <a:t>“Foundation of New World Order is Uncertainty”</a:t>
            </a:r>
          </a:p>
          <a:p>
            <a:pPr algn="ctr"/>
            <a:r>
              <a:rPr lang="en-US" dirty="0" smtClean="0">
                <a:solidFill>
                  <a:srgbClr val="FF9933"/>
                </a:solidFill>
              </a:rPr>
              <a:t>Wall Street Journal headline, January 2, 2009, page </a:t>
            </a:r>
            <a:r>
              <a:rPr lang="en-US" dirty="0" err="1" smtClean="0">
                <a:solidFill>
                  <a:srgbClr val="FF9933"/>
                </a:solidFill>
              </a:rPr>
              <a:t>R1</a:t>
            </a:r>
            <a:endParaRPr lang="en-US" dirty="0" smtClean="0">
              <a:solidFill>
                <a:srgbClr val="FF9933"/>
              </a:solidFill>
            </a:endParaRPr>
          </a:p>
          <a:p>
            <a:pPr algn="ctr"/>
            <a:endParaRPr lang="en-US" dirty="0"/>
          </a:p>
        </p:txBody>
      </p:sp>
      <p:sp>
        <p:nvSpPr>
          <p:cNvPr id="4" name="TextBox 3"/>
          <p:cNvSpPr txBox="1"/>
          <p:nvPr/>
        </p:nvSpPr>
        <p:spPr>
          <a:xfrm>
            <a:off x="0" y="6629400"/>
            <a:ext cx="9144000" cy="246221"/>
          </a:xfrm>
          <a:prstGeom prst="rect">
            <a:avLst/>
          </a:prstGeom>
          <a:noFill/>
        </p:spPr>
        <p:txBody>
          <a:bodyPr wrap="square" rtlCol="0">
            <a:spAutoFit/>
          </a:bodyPr>
          <a:lstStyle/>
          <a:p>
            <a:pPr algn="ctr"/>
            <a:r>
              <a:rPr lang="en-US" sz="1000" dirty="0" smtClean="0"/>
              <a:t>Photo courtesy of Wikimedia Commons: http://commons.wikimedia.org/wiki/File:The_Wall_Street_Journal_first_issue.jpg</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8" name="Text Box 4"/>
          <p:cNvSpPr txBox="1">
            <a:spLocks noChangeArrowheads="1"/>
          </p:cNvSpPr>
          <p:nvPr/>
        </p:nvSpPr>
        <p:spPr bwMode="auto">
          <a:xfrm>
            <a:off x="457200" y="990600"/>
            <a:ext cx="3657600" cy="1323439"/>
          </a:xfrm>
          <a:prstGeom prst="rect">
            <a:avLst/>
          </a:prstGeom>
          <a:noFill/>
          <a:ln w="12700">
            <a:solidFill>
              <a:srgbClr val="FFC000"/>
            </a:solidFill>
            <a:miter lim="800000"/>
            <a:headEnd/>
            <a:tailEnd/>
          </a:ln>
          <a:effectLst/>
        </p:spPr>
        <p:txBody>
          <a:bodyPr>
            <a:spAutoFit/>
          </a:bodyPr>
          <a:lstStyle/>
          <a:p>
            <a:pPr algn="ctr">
              <a:spcBef>
                <a:spcPct val="50000"/>
              </a:spcBef>
              <a:defRPr/>
            </a:pPr>
            <a:r>
              <a:rPr lang="en-US" sz="3200" dirty="0" smtClean="0">
                <a:solidFill>
                  <a:schemeClr val="tx2"/>
                </a:solidFill>
              </a:rPr>
              <a:t>Rock ‘n’ Roll</a:t>
            </a:r>
          </a:p>
          <a:p>
            <a:pPr algn="ctr">
              <a:spcBef>
                <a:spcPct val="50000"/>
              </a:spcBef>
              <a:defRPr/>
            </a:pPr>
            <a:r>
              <a:rPr lang="en-US" sz="3200" dirty="0" smtClean="0">
                <a:solidFill>
                  <a:schemeClr val="tx2"/>
                </a:solidFill>
              </a:rPr>
              <a:t>Rush’s </a:t>
            </a:r>
            <a:r>
              <a:rPr lang="en-US" sz="3200" i="1" dirty="0">
                <a:solidFill>
                  <a:schemeClr val="tx2"/>
                </a:solidFill>
              </a:rPr>
              <a:t>Free Will</a:t>
            </a:r>
          </a:p>
        </p:txBody>
      </p:sp>
      <p:sp>
        <p:nvSpPr>
          <p:cNvPr id="12296" name="Text Box 10"/>
          <p:cNvSpPr txBox="1">
            <a:spLocks noChangeArrowheads="1"/>
          </p:cNvSpPr>
          <p:nvPr/>
        </p:nvSpPr>
        <p:spPr bwMode="auto">
          <a:xfrm>
            <a:off x="381000" y="0"/>
            <a:ext cx="8610600" cy="3893374"/>
          </a:xfrm>
          <a:prstGeom prst="rect">
            <a:avLst/>
          </a:prstGeom>
          <a:noFill/>
          <a:ln w="9525">
            <a:noFill/>
            <a:miter lim="800000"/>
            <a:headEnd/>
            <a:tailEnd/>
          </a:ln>
        </p:spPr>
        <p:txBody>
          <a:bodyPr>
            <a:spAutoFit/>
          </a:bodyPr>
          <a:lstStyle/>
          <a:p>
            <a:pPr algn="r"/>
            <a:r>
              <a:rPr lang="en-US" sz="1900" b="1" dirty="0">
                <a:solidFill>
                  <a:srgbClr val="FFC000"/>
                </a:solidFill>
              </a:rPr>
              <a:t>There are those who think that life has nothing left to chance, </a:t>
            </a:r>
            <a:br>
              <a:rPr lang="en-US" sz="1900" b="1" dirty="0">
                <a:solidFill>
                  <a:srgbClr val="FFC000"/>
                </a:solidFill>
              </a:rPr>
            </a:br>
            <a:r>
              <a:rPr lang="en-US" sz="1900" b="1" dirty="0">
                <a:solidFill>
                  <a:srgbClr val="FFC000"/>
                </a:solidFill>
              </a:rPr>
              <a:t>A host of holy horrors to direct our aimless dance. </a:t>
            </a:r>
          </a:p>
          <a:p>
            <a:pPr algn="r"/>
            <a:r>
              <a:rPr lang="en-US" sz="1900" b="1" dirty="0">
                <a:solidFill>
                  <a:schemeClr val="tx1"/>
                </a:solidFill>
              </a:rPr>
              <a:t>A planet of playthings, </a:t>
            </a:r>
            <a:br>
              <a:rPr lang="en-US" sz="1900" b="1" dirty="0">
                <a:solidFill>
                  <a:schemeClr val="tx1"/>
                </a:solidFill>
              </a:rPr>
            </a:br>
            <a:r>
              <a:rPr lang="en-US" sz="1900" b="1" dirty="0">
                <a:solidFill>
                  <a:schemeClr val="tx1"/>
                </a:solidFill>
              </a:rPr>
              <a:t>We dance on the strings </a:t>
            </a:r>
            <a:br>
              <a:rPr lang="en-US" sz="1900" b="1" dirty="0">
                <a:solidFill>
                  <a:schemeClr val="tx1"/>
                </a:solidFill>
              </a:rPr>
            </a:br>
            <a:r>
              <a:rPr lang="en-US" sz="1900" b="1" dirty="0">
                <a:solidFill>
                  <a:schemeClr val="tx1"/>
                </a:solidFill>
              </a:rPr>
              <a:t>Of powers we cannot perceive </a:t>
            </a:r>
            <a:br>
              <a:rPr lang="en-US" sz="1900" b="1" dirty="0">
                <a:solidFill>
                  <a:schemeClr val="tx1"/>
                </a:solidFill>
              </a:rPr>
            </a:br>
            <a:r>
              <a:rPr lang="en-US" sz="1900" b="1" dirty="0">
                <a:solidFill>
                  <a:schemeClr val="tx1"/>
                </a:solidFill>
              </a:rPr>
              <a:t>"The stars aren't aligned - </a:t>
            </a:r>
            <a:br>
              <a:rPr lang="en-US" sz="1900" b="1" dirty="0">
                <a:solidFill>
                  <a:schemeClr val="tx1"/>
                </a:solidFill>
              </a:rPr>
            </a:br>
            <a:r>
              <a:rPr lang="en-US" sz="1900" b="1" dirty="0">
                <a:solidFill>
                  <a:schemeClr val="tx1"/>
                </a:solidFill>
              </a:rPr>
              <a:t>Or the gods are malign" </a:t>
            </a:r>
            <a:br>
              <a:rPr lang="en-US" sz="1900" b="1" dirty="0">
                <a:solidFill>
                  <a:schemeClr val="tx1"/>
                </a:solidFill>
              </a:rPr>
            </a:br>
            <a:r>
              <a:rPr lang="en-US" sz="1900" b="1" dirty="0">
                <a:solidFill>
                  <a:schemeClr val="tx1"/>
                </a:solidFill>
              </a:rPr>
              <a:t>Blame is better to give than receive. </a:t>
            </a:r>
          </a:p>
          <a:p>
            <a:pPr algn="r"/>
            <a:r>
              <a:rPr lang="en-US" sz="1900" b="1" dirty="0">
                <a:solidFill>
                  <a:schemeClr val="tx1"/>
                </a:solidFill>
              </a:rPr>
              <a:t>You can choose a ready guide in some celestial voice. </a:t>
            </a:r>
            <a:br>
              <a:rPr lang="en-US" sz="1900" b="1" dirty="0">
                <a:solidFill>
                  <a:schemeClr val="tx1"/>
                </a:solidFill>
              </a:rPr>
            </a:br>
            <a:r>
              <a:rPr lang="en-US" sz="1900" b="1" dirty="0">
                <a:solidFill>
                  <a:schemeClr val="tx1"/>
                </a:solidFill>
              </a:rPr>
              <a:t>If you choose not to decide, you still have made a choice. </a:t>
            </a:r>
            <a:br>
              <a:rPr lang="en-US" sz="1900" b="1" dirty="0">
                <a:solidFill>
                  <a:schemeClr val="tx1"/>
                </a:solidFill>
              </a:rPr>
            </a:br>
            <a:r>
              <a:rPr lang="en-US" sz="1900" b="1" dirty="0">
                <a:solidFill>
                  <a:schemeClr val="tx1"/>
                </a:solidFill>
              </a:rPr>
              <a:t>You can choose from phantom fears and kindness that can kill; </a:t>
            </a:r>
            <a:br>
              <a:rPr lang="en-US" sz="1900" b="1" dirty="0">
                <a:solidFill>
                  <a:schemeClr val="tx1"/>
                </a:solidFill>
              </a:rPr>
            </a:br>
            <a:r>
              <a:rPr lang="en-US" sz="1900" b="1" dirty="0">
                <a:solidFill>
                  <a:schemeClr val="tx1"/>
                </a:solidFill>
              </a:rPr>
              <a:t>I will choose a path that's clear- </a:t>
            </a:r>
            <a:br>
              <a:rPr lang="en-US" sz="1900" b="1" dirty="0">
                <a:solidFill>
                  <a:schemeClr val="tx1"/>
                </a:solidFill>
              </a:rPr>
            </a:br>
            <a:r>
              <a:rPr lang="en-US" sz="1900" b="1" dirty="0">
                <a:solidFill>
                  <a:schemeClr val="tx1"/>
                </a:solidFill>
              </a:rPr>
              <a:t>I will choose Free Will. </a:t>
            </a:r>
          </a:p>
        </p:txBody>
      </p:sp>
      <p:pic>
        <p:nvPicPr>
          <p:cNvPr id="47105" name="Picture 1" descr="http://cdn.morguefile.com/imageData/public/files/s/scannizz/preview/fldr_2008_11_28/file0001600632727.jpg"/>
          <p:cNvPicPr>
            <a:picLocks noChangeAspect="1" noChangeArrowheads="1"/>
          </p:cNvPicPr>
          <p:nvPr/>
        </p:nvPicPr>
        <p:blipFill>
          <a:blip r:embed="rId2" cstate="print"/>
          <a:srcRect/>
          <a:stretch>
            <a:fillRect/>
          </a:stretch>
        </p:blipFill>
        <p:spPr bwMode="auto">
          <a:xfrm>
            <a:off x="0" y="3429000"/>
            <a:ext cx="4267200" cy="3200400"/>
          </a:xfrm>
          <a:prstGeom prst="rect">
            <a:avLst/>
          </a:prstGeom>
          <a:noFill/>
        </p:spPr>
      </p:pic>
      <p:pic>
        <p:nvPicPr>
          <p:cNvPr id="47106" name="Picture 2" descr="http://cdn.morguefile.com/imageData/public/files/c/clarita/preview/fldr_2008_11_08/file0001802790081.jpg"/>
          <p:cNvPicPr>
            <a:picLocks noChangeAspect="1" noChangeArrowheads="1"/>
          </p:cNvPicPr>
          <p:nvPr/>
        </p:nvPicPr>
        <p:blipFill>
          <a:blip r:embed="rId3" cstate="print"/>
          <a:srcRect/>
          <a:stretch>
            <a:fillRect/>
          </a:stretch>
        </p:blipFill>
        <p:spPr bwMode="auto">
          <a:xfrm>
            <a:off x="4944533" y="3886200"/>
            <a:ext cx="4199467" cy="2743200"/>
          </a:xfrm>
          <a:prstGeom prst="rect">
            <a:avLst/>
          </a:prstGeom>
          <a:noFill/>
        </p:spPr>
      </p:pic>
      <p:sp>
        <p:nvSpPr>
          <p:cNvPr id="6" name="TextBox 5"/>
          <p:cNvSpPr txBox="1"/>
          <p:nvPr/>
        </p:nvSpPr>
        <p:spPr>
          <a:xfrm>
            <a:off x="0" y="6611779"/>
            <a:ext cx="9144000" cy="246221"/>
          </a:xfrm>
          <a:prstGeom prst="rect">
            <a:avLst/>
          </a:prstGeom>
          <a:noFill/>
        </p:spPr>
        <p:txBody>
          <a:bodyPr wrap="square" rtlCol="0">
            <a:spAutoFit/>
          </a:bodyPr>
          <a:lstStyle/>
          <a:p>
            <a:pPr algn="ctr"/>
            <a:r>
              <a:rPr lang="en-US" sz="1000" dirty="0" smtClean="0"/>
              <a:t>Photos with permission of Microsoft</a:t>
            </a:r>
            <a:endParaRPr lang="en-US" sz="10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pPr algn="ctr"/>
            <a:r>
              <a:rPr lang="en-US" sz="3200" dirty="0" smtClean="0">
                <a:solidFill>
                  <a:schemeClr val="tx2"/>
                </a:solidFill>
              </a:rPr>
              <a:t>Chance</a:t>
            </a:r>
            <a:endParaRPr lang="en-US" sz="3200" dirty="0">
              <a:solidFill>
                <a:schemeClr val="tx2"/>
              </a:solidFill>
            </a:endParaRPr>
          </a:p>
        </p:txBody>
      </p:sp>
      <p:sp>
        <p:nvSpPr>
          <p:cNvPr id="14339" name="Rectangle 5"/>
          <p:cNvSpPr>
            <a:spLocks noChangeArrowheads="1"/>
          </p:cNvSpPr>
          <p:nvPr/>
        </p:nvSpPr>
        <p:spPr bwMode="auto">
          <a:xfrm>
            <a:off x="609600" y="1600200"/>
            <a:ext cx="800219" cy="461665"/>
          </a:xfrm>
          <a:prstGeom prst="rect">
            <a:avLst/>
          </a:prstGeom>
          <a:noFill/>
          <a:ln w="9525">
            <a:noFill/>
            <a:miter lim="800000"/>
            <a:headEnd/>
            <a:tailEnd/>
          </a:ln>
        </p:spPr>
        <p:txBody>
          <a:bodyPr wrap="none">
            <a:spAutoFit/>
          </a:bodyPr>
          <a:lstStyle/>
          <a:p>
            <a:r>
              <a:rPr lang="en-US" sz="2400" b="1">
                <a:solidFill>
                  <a:srgbClr val="FFC000"/>
                </a:solidFill>
              </a:rPr>
              <a:t>luck</a:t>
            </a:r>
          </a:p>
        </p:txBody>
      </p:sp>
      <p:sp>
        <p:nvSpPr>
          <p:cNvPr id="14340" name="Rectangle 6"/>
          <p:cNvSpPr>
            <a:spLocks noChangeArrowheads="1"/>
          </p:cNvSpPr>
          <p:nvPr/>
        </p:nvSpPr>
        <p:spPr bwMode="auto">
          <a:xfrm>
            <a:off x="6510338" y="609600"/>
            <a:ext cx="1244251" cy="461665"/>
          </a:xfrm>
          <a:prstGeom prst="rect">
            <a:avLst/>
          </a:prstGeom>
          <a:noFill/>
          <a:ln w="9525">
            <a:noFill/>
            <a:miter lim="800000"/>
            <a:headEnd/>
            <a:tailEnd/>
          </a:ln>
        </p:spPr>
        <p:txBody>
          <a:bodyPr wrap="none">
            <a:spAutoFit/>
          </a:bodyPr>
          <a:lstStyle/>
          <a:p>
            <a:r>
              <a:rPr lang="en-US" sz="2400" b="1">
                <a:solidFill>
                  <a:srgbClr val="FFC000"/>
                </a:solidFill>
              </a:rPr>
              <a:t>fortune</a:t>
            </a:r>
          </a:p>
        </p:txBody>
      </p:sp>
      <p:sp>
        <p:nvSpPr>
          <p:cNvPr id="14341" name="Rectangle 7"/>
          <p:cNvSpPr>
            <a:spLocks noChangeArrowheads="1"/>
          </p:cNvSpPr>
          <p:nvPr/>
        </p:nvSpPr>
        <p:spPr bwMode="auto">
          <a:xfrm>
            <a:off x="4859338" y="2438400"/>
            <a:ext cx="1843774" cy="461665"/>
          </a:xfrm>
          <a:prstGeom prst="rect">
            <a:avLst/>
          </a:prstGeom>
          <a:noFill/>
          <a:ln w="9525">
            <a:noFill/>
            <a:miter lim="800000"/>
            <a:headEnd/>
            <a:tailEnd/>
          </a:ln>
        </p:spPr>
        <p:txBody>
          <a:bodyPr wrap="none">
            <a:spAutoFit/>
          </a:bodyPr>
          <a:lstStyle/>
          <a:p>
            <a:r>
              <a:rPr lang="en-US" sz="2400" b="1">
                <a:solidFill>
                  <a:srgbClr val="FFC000"/>
                </a:solidFill>
              </a:rPr>
              <a:t>uncertainty</a:t>
            </a:r>
          </a:p>
        </p:txBody>
      </p:sp>
      <p:sp>
        <p:nvSpPr>
          <p:cNvPr id="14342" name="Rectangle 8"/>
          <p:cNvSpPr>
            <a:spLocks noChangeArrowheads="1"/>
          </p:cNvSpPr>
          <p:nvPr/>
        </p:nvSpPr>
        <p:spPr bwMode="auto">
          <a:xfrm>
            <a:off x="669925" y="3048000"/>
            <a:ext cx="1755609" cy="461665"/>
          </a:xfrm>
          <a:prstGeom prst="rect">
            <a:avLst/>
          </a:prstGeom>
          <a:noFill/>
          <a:ln w="9525">
            <a:noFill/>
            <a:miter lim="800000"/>
            <a:headEnd/>
            <a:tailEnd/>
          </a:ln>
        </p:spPr>
        <p:txBody>
          <a:bodyPr wrap="none">
            <a:spAutoFit/>
          </a:bodyPr>
          <a:lstStyle/>
          <a:p>
            <a:r>
              <a:rPr lang="en-US" sz="2400" b="1">
                <a:solidFill>
                  <a:srgbClr val="FFC000"/>
                </a:solidFill>
              </a:rPr>
              <a:t>probability</a:t>
            </a:r>
          </a:p>
        </p:txBody>
      </p:sp>
      <p:sp>
        <p:nvSpPr>
          <p:cNvPr id="14343" name="Rectangle 9"/>
          <p:cNvSpPr>
            <a:spLocks noChangeArrowheads="1"/>
          </p:cNvSpPr>
          <p:nvPr/>
        </p:nvSpPr>
        <p:spPr bwMode="auto">
          <a:xfrm>
            <a:off x="6934200" y="3352800"/>
            <a:ext cx="732893" cy="461665"/>
          </a:xfrm>
          <a:prstGeom prst="rect">
            <a:avLst/>
          </a:prstGeom>
          <a:noFill/>
          <a:ln w="9525">
            <a:noFill/>
            <a:miter lim="800000"/>
            <a:headEnd/>
            <a:tailEnd/>
          </a:ln>
        </p:spPr>
        <p:txBody>
          <a:bodyPr wrap="none">
            <a:spAutoFit/>
          </a:bodyPr>
          <a:lstStyle/>
          <a:p>
            <a:r>
              <a:rPr lang="en-US" sz="2400" b="1" dirty="0">
                <a:solidFill>
                  <a:srgbClr val="FFC000"/>
                </a:solidFill>
              </a:rPr>
              <a:t>risk</a:t>
            </a:r>
          </a:p>
        </p:txBody>
      </p:sp>
      <p:sp>
        <p:nvSpPr>
          <p:cNvPr id="14344" name="Rectangle 10"/>
          <p:cNvSpPr>
            <a:spLocks noChangeArrowheads="1"/>
          </p:cNvSpPr>
          <p:nvPr/>
        </p:nvSpPr>
        <p:spPr bwMode="auto">
          <a:xfrm>
            <a:off x="989013" y="4343400"/>
            <a:ext cx="1617751" cy="461665"/>
          </a:xfrm>
          <a:prstGeom prst="rect">
            <a:avLst/>
          </a:prstGeom>
          <a:noFill/>
          <a:ln w="9525">
            <a:noFill/>
            <a:miter lim="800000"/>
            <a:headEnd/>
            <a:tailEnd/>
          </a:ln>
        </p:spPr>
        <p:txBody>
          <a:bodyPr wrap="none">
            <a:spAutoFit/>
          </a:bodyPr>
          <a:lstStyle/>
          <a:p>
            <a:r>
              <a:rPr lang="en-US" sz="2400" b="1" dirty="0">
                <a:solidFill>
                  <a:srgbClr val="FFC000"/>
                </a:solidFill>
              </a:rPr>
              <a:t>likelihood</a:t>
            </a:r>
          </a:p>
        </p:txBody>
      </p:sp>
      <p:sp>
        <p:nvSpPr>
          <p:cNvPr id="14345" name="Rectangle 11"/>
          <p:cNvSpPr>
            <a:spLocks noChangeArrowheads="1"/>
          </p:cNvSpPr>
          <p:nvPr/>
        </p:nvSpPr>
        <p:spPr bwMode="auto">
          <a:xfrm>
            <a:off x="7463159" y="4373563"/>
            <a:ext cx="918841" cy="461665"/>
          </a:xfrm>
          <a:prstGeom prst="rect">
            <a:avLst/>
          </a:prstGeom>
          <a:noFill/>
          <a:ln w="9525">
            <a:noFill/>
            <a:miter lim="800000"/>
            <a:headEnd/>
            <a:tailEnd/>
          </a:ln>
        </p:spPr>
        <p:txBody>
          <a:bodyPr wrap="none">
            <a:spAutoFit/>
          </a:bodyPr>
          <a:lstStyle/>
          <a:p>
            <a:r>
              <a:rPr lang="en-US" sz="2400" b="1" dirty="0">
                <a:solidFill>
                  <a:srgbClr val="FFC000"/>
                </a:solidFill>
              </a:rPr>
              <a:t>odds</a:t>
            </a:r>
          </a:p>
        </p:txBody>
      </p:sp>
      <p:sp>
        <p:nvSpPr>
          <p:cNvPr id="14346" name="Rectangle 12"/>
          <p:cNvSpPr>
            <a:spLocks noChangeArrowheads="1"/>
          </p:cNvSpPr>
          <p:nvPr/>
        </p:nvSpPr>
        <p:spPr bwMode="auto">
          <a:xfrm>
            <a:off x="2971800" y="1066800"/>
            <a:ext cx="2015295" cy="461665"/>
          </a:xfrm>
          <a:prstGeom prst="rect">
            <a:avLst/>
          </a:prstGeom>
          <a:noFill/>
          <a:ln w="9525">
            <a:noFill/>
            <a:miter lim="800000"/>
            <a:headEnd/>
            <a:tailEnd/>
          </a:ln>
        </p:spPr>
        <p:txBody>
          <a:bodyPr wrap="none">
            <a:spAutoFit/>
          </a:bodyPr>
          <a:lstStyle/>
          <a:p>
            <a:r>
              <a:rPr lang="en-US" sz="2400" b="1">
                <a:solidFill>
                  <a:srgbClr val="FFC000"/>
                </a:solidFill>
              </a:rPr>
              <a:t>randomness</a:t>
            </a:r>
          </a:p>
        </p:txBody>
      </p:sp>
      <p:sp>
        <p:nvSpPr>
          <p:cNvPr id="14347" name="Rectangle 13"/>
          <p:cNvSpPr>
            <a:spLocks noChangeArrowheads="1"/>
          </p:cNvSpPr>
          <p:nvPr/>
        </p:nvSpPr>
        <p:spPr bwMode="auto">
          <a:xfrm>
            <a:off x="592138" y="5715000"/>
            <a:ext cx="2473754" cy="461665"/>
          </a:xfrm>
          <a:prstGeom prst="rect">
            <a:avLst/>
          </a:prstGeom>
          <a:noFill/>
          <a:ln w="9525">
            <a:noFill/>
            <a:miter lim="800000"/>
            <a:headEnd/>
            <a:tailEnd/>
          </a:ln>
        </p:spPr>
        <p:txBody>
          <a:bodyPr wrap="none">
            <a:spAutoFit/>
          </a:bodyPr>
          <a:lstStyle/>
          <a:p>
            <a:r>
              <a:rPr lang="en-US" sz="2400" b="1">
                <a:solidFill>
                  <a:srgbClr val="FFC000"/>
                </a:solidFill>
              </a:rPr>
              <a:t>unpredictability</a:t>
            </a:r>
          </a:p>
        </p:txBody>
      </p:sp>
      <p:sp>
        <p:nvSpPr>
          <p:cNvPr id="14348" name="Rectangle 14"/>
          <p:cNvSpPr>
            <a:spLocks noChangeArrowheads="1"/>
          </p:cNvSpPr>
          <p:nvPr/>
        </p:nvSpPr>
        <p:spPr bwMode="auto">
          <a:xfrm>
            <a:off x="4560888" y="4800600"/>
            <a:ext cx="1263487" cy="461665"/>
          </a:xfrm>
          <a:prstGeom prst="rect">
            <a:avLst/>
          </a:prstGeom>
          <a:noFill/>
          <a:ln w="9525">
            <a:noFill/>
            <a:miter lim="800000"/>
            <a:headEnd/>
            <a:tailEnd/>
          </a:ln>
        </p:spPr>
        <p:txBody>
          <a:bodyPr wrap="none">
            <a:spAutoFit/>
          </a:bodyPr>
          <a:lstStyle/>
          <a:p>
            <a:r>
              <a:rPr lang="en-US" sz="2400" b="1">
                <a:solidFill>
                  <a:srgbClr val="FFC000"/>
                </a:solidFill>
              </a:rPr>
              <a:t>caprice</a:t>
            </a:r>
          </a:p>
        </p:txBody>
      </p:sp>
      <p:sp>
        <p:nvSpPr>
          <p:cNvPr id="14349" name="Rectangle 15"/>
          <p:cNvSpPr>
            <a:spLocks noChangeArrowheads="1"/>
          </p:cNvSpPr>
          <p:nvPr/>
        </p:nvSpPr>
        <p:spPr bwMode="auto">
          <a:xfrm>
            <a:off x="2351088" y="2209800"/>
            <a:ext cx="1433406" cy="461665"/>
          </a:xfrm>
          <a:prstGeom prst="rect">
            <a:avLst/>
          </a:prstGeom>
          <a:noFill/>
          <a:ln w="9525">
            <a:noFill/>
            <a:miter lim="800000"/>
            <a:headEnd/>
            <a:tailEnd/>
          </a:ln>
        </p:spPr>
        <p:txBody>
          <a:bodyPr wrap="none">
            <a:spAutoFit/>
          </a:bodyPr>
          <a:lstStyle/>
          <a:p>
            <a:r>
              <a:rPr lang="en-US" sz="2400" b="1">
                <a:solidFill>
                  <a:srgbClr val="FFC000"/>
                </a:solidFill>
              </a:rPr>
              <a:t>accident</a:t>
            </a:r>
          </a:p>
        </p:txBody>
      </p:sp>
      <p:sp>
        <p:nvSpPr>
          <p:cNvPr id="14350" name="Rectangle 16"/>
          <p:cNvSpPr>
            <a:spLocks noChangeArrowheads="1"/>
          </p:cNvSpPr>
          <p:nvPr/>
        </p:nvSpPr>
        <p:spPr bwMode="auto">
          <a:xfrm>
            <a:off x="3348038" y="3657600"/>
            <a:ext cx="1962397" cy="461665"/>
          </a:xfrm>
          <a:prstGeom prst="rect">
            <a:avLst/>
          </a:prstGeom>
          <a:noFill/>
          <a:ln w="9525">
            <a:noFill/>
            <a:miter lim="800000"/>
            <a:headEnd/>
            <a:tailEnd/>
          </a:ln>
        </p:spPr>
        <p:txBody>
          <a:bodyPr wrap="none">
            <a:spAutoFit/>
          </a:bodyPr>
          <a:lstStyle/>
          <a:p>
            <a:r>
              <a:rPr lang="en-US" sz="2400" b="1">
                <a:solidFill>
                  <a:srgbClr val="FFC000"/>
                </a:solidFill>
              </a:rPr>
              <a:t>coincidence</a:t>
            </a:r>
          </a:p>
        </p:txBody>
      </p:sp>
      <p:sp>
        <p:nvSpPr>
          <p:cNvPr id="14351" name="Rectangle 17"/>
          <p:cNvSpPr>
            <a:spLocks noChangeArrowheads="1"/>
          </p:cNvSpPr>
          <p:nvPr/>
        </p:nvSpPr>
        <p:spPr bwMode="auto">
          <a:xfrm>
            <a:off x="1133475" y="457200"/>
            <a:ext cx="1125629" cy="461665"/>
          </a:xfrm>
          <a:prstGeom prst="rect">
            <a:avLst/>
          </a:prstGeom>
          <a:noFill/>
          <a:ln w="9525">
            <a:noFill/>
            <a:miter lim="800000"/>
            <a:headEnd/>
            <a:tailEnd/>
          </a:ln>
        </p:spPr>
        <p:txBody>
          <a:bodyPr wrap="none">
            <a:spAutoFit/>
          </a:bodyPr>
          <a:lstStyle/>
          <a:p>
            <a:r>
              <a:rPr lang="en-US" sz="2400" b="1" dirty="0">
                <a:solidFill>
                  <a:srgbClr val="FFC000"/>
                </a:solidFill>
              </a:rPr>
              <a:t>lottery</a:t>
            </a:r>
          </a:p>
        </p:txBody>
      </p:sp>
      <p:sp>
        <p:nvSpPr>
          <p:cNvPr id="14352" name="Rectangle 18"/>
          <p:cNvSpPr>
            <a:spLocks noChangeArrowheads="1"/>
          </p:cNvSpPr>
          <p:nvPr/>
        </p:nvSpPr>
        <p:spPr bwMode="auto">
          <a:xfrm>
            <a:off x="7162800" y="5715000"/>
            <a:ext cx="902811" cy="461665"/>
          </a:xfrm>
          <a:prstGeom prst="rect">
            <a:avLst/>
          </a:prstGeom>
          <a:noFill/>
          <a:ln w="9525">
            <a:noFill/>
            <a:miter lim="800000"/>
            <a:headEnd/>
            <a:tailEnd/>
          </a:ln>
        </p:spPr>
        <p:txBody>
          <a:bodyPr wrap="none">
            <a:spAutoFit/>
          </a:bodyPr>
          <a:lstStyle/>
          <a:p>
            <a:r>
              <a:rPr lang="en-US" sz="2400" b="1" dirty="0">
                <a:solidFill>
                  <a:srgbClr val="FFC000"/>
                </a:solidFill>
              </a:rPr>
              <a:t>fluke</a:t>
            </a:r>
          </a:p>
        </p:txBody>
      </p:sp>
      <p:sp>
        <p:nvSpPr>
          <p:cNvPr id="14353" name="Rectangle 19"/>
          <p:cNvSpPr>
            <a:spLocks noChangeArrowheads="1"/>
          </p:cNvSpPr>
          <p:nvPr/>
        </p:nvSpPr>
        <p:spPr bwMode="auto">
          <a:xfrm>
            <a:off x="4325938" y="6019800"/>
            <a:ext cx="1176925" cy="461665"/>
          </a:xfrm>
          <a:prstGeom prst="rect">
            <a:avLst/>
          </a:prstGeom>
          <a:noFill/>
          <a:ln w="9525">
            <a:noFill/>
            <a:miter lim="800000"/>
            <a:headEnd/>
            <a:tailEnd/>
          </a:ln>
        </p:spPr>
        <p:txBody>
          <a:bodyPr wrap="none">
            <a:spAutoFit/>
          </a:bodyPr>
          <a:lstStyle/>
          <a:p>
            <a:r>
              <a:rPr lang="en-US" sz="2400" b="1">
                <a:solidFill>
                  <a:srgbClr val="FFC000"/>
                </a:solidFill>
              </a:rPr>
              <a:t>hazard</a:t>
            </a:r>
          </a:p>
        </p:txBody>
      </p:sp>
      <p:sp>
        <p:nvSpPr>
          <p:cNvPr id="19474" name="Rectangle 20"/>
          <p:cNvSpPr>
            <a:spLocks noChangeArrowheads="1"/>
          </p:cNvSpPr>
          <p:nvPr/>
        </p:nvSpPr>
        <p:spPr bwMode="auto">
          <a:xfrm>
            <a:off x="7685088" y="2316163"/>
            <a:ext cx="732893" cy="461665"/>
          </a:xfrm>
          <a:prstGeom prst="rect">
            <a:avLst/>
          </a:prstGeom>
          <a:noFill/>
          <a:ln w="9525">
            <a:noFill/>
            <a:miter lim="800000"/>
            <a:headEnd/>
            <a:tailEnd/>
          </a:ln>
        </p:spPr>
        <p:txBody>
          <a:bodyPr wrap="none">
            <a:spAutoFit/>
          </a:bodyPr>
          <a:lstStyle/>
          <a:p>
            <a:r>
              <a:rPr lang="en-US" sz="2400" b="1">
                <a:solidFill>
                  <a:srgbClr val="FFC000"/>
                </a:solidFill>
              </a:rPr>
              <a:t>fate</a:t>
            </a:r>
          </a:p>
        </p:txBody>
      </p:sp>
      <p:sp>
        <p:nvSpPr>
          <p:cNvPr id="20" name="Rectangle 12"/>
          <p:cNvSpPr>
            <a:spLocks noChangeArrowheads="1"/>
          </p:cNvSpPr>
          <p:nvPr/>
        </p:nvSpPr>
        <p:spPr bwMode="auto">
          <a:xfrm>
            <a:off x="6165850" y="1524000"/>
            <a:ext cx="1826141" cy="461665"/>
          </a:xfrm>
          <a:prstGeom prst="rect">
            <a:avLst/>
          </a:prstGeom>
          <a:noFill/>
          <a:ln w="9525">
            <a:noFill/>
            <a:miter lim="800000"/>
            <a:headEnd/>
            <a:tailEnd/>
          </a:ln>
        </p:spPr>
        <p:txBody>
          <a:bodyPr wrap="none">
            <a:spAutoFit/>
          </a:bodyPr>
          <a:lstStyle/>
          <a:p>
            <a:r>
              <a:rPr lang="en-US" sz="2400" b="1">
                <a:solidFill>
                  <a:srgbClr val="FFC000"/>
                </a:solidFill>
              </a:rPr>
              <a:t>serendipity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51"/>
                                        </p:tgtEl>
                                        <p:attrNameLst>
                                          <p:attrName>style.visibility</p:attrName>
                                        </p:attrNameLst>
                                      </p:cBhvr>
                                      <p:to>
                                        <p:strVal val="visible"/>
                                      </p:to>
                                    </p:set>
                                    <p:animEffect transition="in" filter="fade">
                                      <p:cBhvr>
                                        <p:cTn id="10" dur="2000"/>
                                        <p:tgtEl>
                                          <p:spTgt spid="143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39"/>
                                        </p:tgtEl>
                                        <p:attrNameLst>
                                          <p:attrName>style.visibility</p:attrName>
                                        </p:attrNameLst>
                                      </p:cBhvr>
                                      <p:to>
                                        <p:strVal val="visible"/>
                                      </p:to>
                                    </p:set>
                                    <p:animEffect transition="in" filter="fade">
                                      <p:cBhvr>
                                        <p:cTn id="13" dur="2000"/>
                                        <p:tgtEl>
                                          <p:spTgt spid="143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40"/>
                                        </p:tgtEl>
                                        <p:attrNameLst>
                                          <p:attrName>style.visibility</p:attrName>
                                        </p:attrNameLst>
                                      </p:cBhvr>
                                      <p:to>
                                        <p:strVal val="visible"/>
                                      </p:to>
                                    </p:set>
                                    <p:animEffect transition="in" filter="fade">
                                      <p:cBhvr>
                                        <p:cTn id="16" dur="2000"/>
                                        <p:tgtEl>
                                          <p:spTgt spid="143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346"/>
                                        </p:tgtEl>
                                        <p:attrNameLst>
                                          <p:attrName>style.visibility</p:attrName>
                                        </p:attrNameLst>
                                      </p:cBhvr>
                                      <p:to>
                                        <p:strVal val="visible"/>
                                      </p:to>
                                    </p:set>
                                    <p:animEffect transition="in" filter="fade">
                                      <p:cBhvr>
                                        <p:cTn id="19" dur="2000"/>
                                        <p:tgtEl>
                                          <p:spTgt spid="143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349"/>
                                        </p:tgtEl>
                                        <p:attrNameLst>
                                          <p:attrName>style.visibility</p:attrName>
                                        </p:attrNameLst>
                                      </p:cBhvr>
                                      <p:to>
                                        <p:strVal val="visible"/>
                                      </p:to>
                                    </p:set>
                                    <p:animEffect transition="in" filter="fade">
                                      <p:cBhvr>
                                        <p:cTn id="22" dur="2000"/>
                                        <p:tgtEl>
                                          <p:spTgt spid="143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341"/>
                                        </p:tgtEl>
                                        <p:attrNameLst>
                                          <p:attrName>style.visibility</p:attrName>
                                        </p:attrNameLst>
                                      </p:cBhvr>
                                      <p:to>
                                        <p:strVal val="visible"/>
                                      </p:to>
                                    </p:set>
                                    <p:animEffect transition="in" filter="fade">
                                      <p:cBhvr>
                                        <p:cTn id="25" dur="2000"/>
                                        <p:tgtEl>
                                          <p:spTgt spid="1434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342"/>
                                        </p:tgtEl>
                                        <p:attrNameLst>
                                          <p:attrName>style.visibility</p:attrName>
                                        </p:attrNameLst>
                                      </p:cBhvr>
                                      <p:to>
                                        <p:strVal val="visible"/>
                                      </p:to>
                                    </p:set>
                                    <p:animEffect transition="in" filter="fade">
                                      <p:cBhvr>
                                        <p:cTn id="28" dur="2000"/>
                                        <p:tgtEl>
                                          <p:spTgt spid="143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350"/>
                                        </p:tgtEl>
                                        <p:attrNameLst>
                                          <p:attrName>style.visibility</p:attrName>
                                        </p:attrNameLst>
                                      </p:cBhvr>
                                      <p:to>
                                        <p:strVal val="visible"/>
                                      </p:to>
                                    </p:set>
                                    <p:animEffect transition="in" filter="fade">
                                      <p:cBhvr>
                                        <p:cTn id="31" dur="2000"/>
                                        <p:tgtEl>
                                          <p:spTgt spid="143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343"/>
                                        </p:tgtEl>
                                        <p:attrNameLst>
                                          <p:attrName>style.visibility</p:attrName>
                                        </p:attrNameLst>
                                      </p:cBhvr>
                                      <p:to>
                                        <p:strVal val="visible"/>
                                      </p:to>
                                    </p:set>
                                    <p:animEffect transition="in" filter="fade">
                                      <p:cBhvr>
                                        <p:cTn id="34" dur="2000"/>
                                        <p:tgtEl>
                                          <p:spTgt spid="143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345"/>
                                        </p:tgtEl>
                                        <p:attrNameLst>
                                          <p:attrName>style.visibility</p:attrName>
                                        </p:attrNameLst>
                                      </p:cBhvr>
                                      <p:to>
                                        <p:strVal val="visible"/>
                                      </p:to>
                                    </p:set>
                                    <p:animEffect transition="in" filter="fade">
                                      <p:cBhvr>
                                        <p:cTn id="37" dur="2000"/>
                                        <p:tgtEl>
                                          <p:spTgt spid="1434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348"/>
                                        </p:tgtEl>
                                        <p:attrNameLst>
                                          <p:attrName>style.visibility</p:attrName>
                                        </p:attrNameLst>
                                      </p:cBhvr>
                                      <p:to>
                                        <p:strVal val="visible"/>
                                      </p:to>
                                    </p:set>
                                    <p:animEffect transition="in" filter="fade">
                                      <p:cBhvr>
                                        <p:cTn id="40" dur="2000"/>
                                        <p:tgtEl>
                                          <p:spTgt spid="143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344"/>
                                        </p:tgtEl>
                                        <p:attrNameLst>
                                          <p:attrName>style.visibility</p:attrName>
                                        </p:attrNameLst>
                                      </p:cBhvr>
                                      <p:to>
                                        <p:strVal val="visible"/>
                                      </p:to>
                                    </p:set>
                                    <p:animEffect transition="in" filter="fade">
                                      <p:cBhvr>
                                        <p:cTn id="43" dur="2000"/>
                                        <p:tgtEl>
                                          <p:spTgt spid="143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347"/>
                                        </p:tgtEl>
                                        <p:attrNameLst>
                                          <p:attrName>style.visibility</p:attrName>
                                        </p:attrNameLst>
                                      </p:cBhvr>
                                      <p:to>
                                        <p:strVal val="visible"/>
                                      </p:to>
                                    </p:set>
                                    <p:animEffect transition="in" filter="fade">
                                      <p:cBhvr>
                                        <p:cTn id="46" dur="2000"/>
                                        <p:tgtEl>
                                          <p:spTgt spid="143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353"/>
                                        </p:tgtEl>
                                        <p:attrNameLst>
                                          <p:attrName>style.visibility</p:attrName>
                                        </p:attrNameLst>
                                      </p:cBhvr>
                                      <p:to>
                                        <p:strVal val="visible"/>
                                      </p:to>
                                    </p:set>
                                    <p:animEffect transition="in" filter="fade">
                                      <p:cBhvr>
                                        <p:cTn id="49" dur="2000"/>
                                        <p:tgtEl>
                                          <p:spTgt spid="143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352"/>
                                        </p:tgtEl>
                                        <p:attrNameLst>
                                          <p:attrName>style.visibility</p:attrName>
                                        </p:attrNameLst>
                                      </p:cBhvr>
                                      <p:to>
                                        <p:strVal val="visible"/>
                                      </p:to>
                                    </p:set>
                                    <p:animEffect transition="in" filter="fade">
                                      <p:cBhvr>
                                        <p:cTn id="52" dur="2000"/>
                                        <p:tgtEl>
                                          <p:spTgt spid="1435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0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474"/>
                                        </p:tgtEl>
                                        <p:attrNameLst>
                                          <p:attrName>style.visibility</p:attrName>
                                        </p:attrNameLst>
                                      </p:cBhvr>
                                      <p:to>
                                        <p:strVal val="visible"/>
                                      </p:to>
                                    </p:set>
                                    <p:animEffect transition="in" filter="fade">
                                      <p:cBhvr>
                                        <p:cTn id="58" dur="20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40" grpId="0"/>
      <p:bldP spid="14341" grpId="0"/>
      <p:bldP spid="14342" grpId="0"/>
      <p:bldP spid="14343" grpId="0"/>
      <p:bldP spid="14344" grpId="0"/>
      <p:bldP spid="14345" grpId="0"/>
      <p:bldP spid="14346" grpId="0"/>
      <p:bldP spid="14347" grpId="0"/>
      <p:bldP spid="14348" grpId="0"/>
      <p:bldP spid="14349" grpId="0"/>
      <p:bldP spid="14350" grpId="0"/>
      <p:bldP spid="14351" grpId="0"/>
      <p:bldP spid="14352" grpId="0"/>
      <p:bldP spid="14353" grpId="0"/>
      <p:bldP spid="19474"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0" y="2656582"/>
            <a:ext cx="9144000" cy="1569660"/>
          </a:xfrm>
          <a:prstGeom prst="rect">
            <a:avLst/>
          </a:prstGeom>
          <a:noFill/>
          <a:ln w="9525">
            <a:noFill/>
            <a:miter lim="800000"/>
            <a:headEnd/>
            <a:tailEnd/>
          </a:ln>
        </p:spPr>
        <p:txBody>
          <a:bodyPr>
            <a:spAutoFit/>
          </a:bodyPr>
          <a:lstStyle/>
          <a:p>
            <a:pPr algn="ctr"/>
            <a:r>
              <a:rPr lang="en-US" sz="3200" u="sng" dirty="0" smtClean="0">
                <a:solidFill>
                  <a:srgbClr val="FFC000"/>
                </a:solidFill>
                <a:latin typeface="Arial" charset="0"/>
                <a:cs typeface="Arial" charset="0"/>
              </a:rPr>
              <a:t>Premise 2</a:t>
            </a:r>
          </a:p>
          <a:p>
            <a:pPr algn="ctr"/>
            <a:r>
              <a:rPr lang="en-US" sz="3200" dirty="0" smtClean="0">
                <a:solidFill>
                  <a:schemeClr val="tx2"/>
                </a:solidFill>
                <a:latin typeface="Arial" charset="0"/>
                <a:cs typeface="Arial" charset="0"/>
              </a:rPr>
              <a:t>Chance is </a:t>
            </a:r>
            <a:r>
              <a:rPr lang="en-US" sz="3200" dirty="0">
                <a:solidFill>
                  <a:schemeClr val="tx2"/>
                </a:solidFill>
                <a:latin typeface="Arial" charset="0"/>
                <a:cs typeface="Arial" charset="0"/>
              </a:rPr>
              <a:t>an integral part of </a:t>
            </a:r>
            <a:endParaRPr lang="en-US" sz="3200" dirty="0" smtClean="0">
              <a:solidFill>
                <a:schemeClr val="tx2"/>
              </a:solidFill>
              <a:latin typeface="Arial" charset="0"/>
              <a:cs typeface="Arial" charset="0"/>
            </a:endParaRPr>
          </a:p>
          <a:p>
            <a:pPr algn="ctr"/>
            <a:r>
              <a:rPr lang="en-US" sz="3200" dirty="0" smtClean="0">
                <a:solidFill>
                  <a:schemeClr val="tx2"/>
                </a:solidFill>
                <a:latin typeface="Arial" charset="0"/>
                <a:cs typeface="Arial" charset="0"/>
              </a:rPr>
              <a:t>contemporary </a:t>
            </a:r>
            <a:r>
              <a:rPr lang="en-US" sz="3200" dirty="0" smtClean="0">
                <a:solidFill>
                  <a:schemeClr val="tx2"/>
                </a:solidFill>
              </a:rPr>
              <a:t>science.</a:t>
            </a:r>
            <a:endParaRPr lang="en-US" sz="3200" dirty="0">
              <a:solidFill>
                <a:schemeClr val="tx2"/>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096000" y="6096000"/>
            <a:ext cx="1752600" cy="584200"/>
          </a:xfrm>
          <a:prstGeom prst="rect">
            <a:avLst/>
          </a:prstGeom>
          <a:noFill/>
          <a:ln w="9525">
            <a:noFill/>
            <a:miter lim="800000"/>
            <a:headEnd/>
            <a:tailEnd/>
          </a:ln>
        </p:spPr>
        <p:txBody>
          <a:bodyPr wrap="square">
            <a:spAutoFit/>
          </a:bodyPr>
          <a:lstStyle/>
          <a:p>
            <a:pPr algn="ctr"/>
            <a:r>
              <a:rPr lang="en-US" sz="3200" dirty="0">
                <a:solidFill>
                  <a:srgbClr val="FFC000"/>
                </a:solidFill>
              </a:rPr>
              <a:t>Bohr</a:t>
            </a:r>
          </a:p>
        </p:txBody>
      </p:sp>
      <p:sp>
        <p:nvSpPr>
          <p:cNvPr id="9" name="TextBox 8"/>
          <p:cNvSpPr txBox="1">
            <a:spLocks noChangeArrowheads="1"/>
          </p:cNvSpPr>
          <p:nvPr/>
        </p:nvSpPr>
        <p:spPr bwMode="auto">
          <a:xfrm>
            <a:off x="4038600" y="253425"/>
            <a:ext cx="2590800" cy="584775"/>
          </a:xfrm>
          <a:prstGeom prst="rect">
            <a:avLst/>
          </a:prstGeom>
          <a:noFill/>
          <a:ln w="9525">
            <a:noFill/>
            <a:miter lim="800000"/>
            <a:headEnd/>
            <a:tailEnd/>
          </a:ln>
        </p:spPr>
        <p:txBody>
          <a:bodyPr>
            <a:spAutoFit/>
          </a:bodyPr>
          <a:lstStyle/>
          <a:p>
            <a:pPr algn="ctr"/>
            <a:r>
              <a:rPr lang="en-US" sz="3200" dirty="0">
                <a:solidFill>
                  <a:srgbClr val="FFC000"/>
                </a:solidFill>
              </a:rPr>
              <a:t>Heisenberg</a:t>
            </a:r>
          </a:p>
        </p:txBody>
      </p:sp>
      <p:sp>
        <p:nvSpPr>
          <p:cNvPr id="11" name="TextBox 10"/>
          <p:cNvSpPr txBox="1">
            <a:spLocks noChangeArrowheads="1"/>
          </p:cNvSpPr>
          <p:nvPr/>
        </p:nvSpPr>
        <p:spPr bwMode="auto">
          <a:xfrm>
            <a:off x="2667000" y="6096000"/>
            <a:ext cx="2362200" cy="584200"/>
          </a:xfrm>
          <a:prstGeom prst="rect">
            <a:avLst/>
          </a:prstGeom>
          <a:noFill/>
          <a:ln w="9525">
            <a:noFill/>
            <a:miter lim="800000"/>
            <a:headEnd/>
            <a:tailEnd/>
          </a:ln>
        </p:spPr>
        <p:txBody>
          <a:bodyPr wrap="square">
            <a:spAutoFit/>
          </a:bodyPr>
          <a:lstStyle/>
          <a:p>
            <a:pPr algn="ctr"/>
            <a:r>
              <a:rPr lang="en-US" sz="3200" dirty="0">
                <a:solidFill>
                  <a:srgbClr val="FFC000"/>
                </a:solidFill>
              </a:rPr>
              <a:t>Einstein</a:t>
            </a:r>
          </a:p>
        </p:txBody>
      </p:sp>
      <p:sp>
        <p:nvSpPr>
          <p:cNvPr id="12" name="TextBox 11"/>
          <p:cNvSpPr txBox="1">
            <a:spLocks noChangeArrowheads="1"/>
          </p:cNvSpPr>
          <p:nvPr/>
        </p:nvSpPr>
        <p:spPr bwMode="auto">
          <a:xfrm>
            <a:off x="1143000" y="254000"/>
            <a:ext cx="2133600" cy="584200"/>
          </a:xfrm>
          <a:prstGeom prst="rect">
            <a:avLst/>
          </a:prstGeom>
          <a:noFill/>
          <a:ln w="9525">
            <a:noFill/>
            <a:miter lim="800000"/>
            <a:headEnd/>
            <a:tailEnd/>
          </a:ln>
        </p:spPr>
        <p:txBody>
          <a:bodyPr>
            <a:spAutoFit/>
          </a:bodyPr>
          <a:lstStyle/>
          <a:p>
            <a:pPr algn="ctr"/>
            <a:r>
              <a:rPr lang="en-US" sz="3200" dirty="0" smtClean="0">
                <a:solidFill>
                  <a:srgbClr val="FFC000"/>
                </a:solidFill>
              </a:rPr>
              <a:t>Darwin</a:t>
            </a:r>
            <a:endParaRPr lang="en-US" sz="3200" dirty="0">
              <a:solidFill>
                <a:srgbClr val="FFC000"/>
              </a:solidFill>
            </a:endParaRPr>
          </a:p>
        </p:txBody>
      </p:sp>
      <p:pic>
        <p:nvPicPr>
          <p:cNvPr id="44036" name="Picture 4" descr="http://www.sciencebuzz.org/sites/default/files/images/Charles%20Darwin%201881%20(PD).jpg"/>
          <p:cNvPicPr>
            <a:picLocks noChangeAspect="1" noChangeArrowheads="1"/>
          </p:cNvPicPr>
          <p:nvPr/>
        </p:nvPicPr>
        <p:blipFill>
          <a:blip r:embed="rId2" cstate="print"/>
          <a:srcRect/>
          <a:stretch>
            <a:fillRect/>
          </a:stretch>
        </p:blipFill>
        <p:spPr bwMode="auto">
          <a:xfrm>
            <a:off x="1066800" y="838200"/>
            <a:ext cx="2248605" cy="2743200"/>
          </a:xfrm>
          <a:prstGeom prst="rect">
            <a:avLst/>
          </a:prstGeom>
          <a:noFill/>
        </p:spPr>
      </p:pic>
      <p:pic>
        <p:nvPicPr>
          <p:cNvPr id="44038" name="Picture 6" descr="http://upload.wikimedia.org/wikipedia/commons/d/d3/Albert_Einstein_Head.jpg"/>
          <p:cNvPicPr>
            <a:picLocks noChangeAspect="1" noChangeArrowheads="1"/>
          </p:cNvPicPr>
          <p:nvPr/>
        </p:nvPicPr>
        <p:blipFill>
          <a:blip r:embed="rId3" cstate="print"/>
          <a:srcRect/>
          <a:stretch>
            <a:fillRect/>
          </a:stretch>
        </p:blipFill>
        <p:spPr bwMode="auto">
          <a:xfrm>
            <a:off x="2771655" y="3352800"/>
            <a:ext cx="2105145" cy="2743200"/>
          </a:xfrm>
          <a:prstGeom prst="rect">
            <a:avLst/>
          </a:prstGeom>
          <a:noFill/>
        </p:spPr>
      </p:pic>
      <p:pic>
        <p:nvPicPr>
          <p:cNvPr id="16" name="il_fi" descr="http://upload.wikimedia.org/wikipedia/commons/6/6d/Niels_Bohr.jpg"/>
          <p:cNvPicPr/>
          <p:nvPr/>
        </p:nvPicPr>
        <p:blipFill>
          <a:blip r:embed="rId4" cstate="print"/>
          <a:srcRect/>
          <a:stretch>
            <a:fillRect/>
          </a:stretch>
        </p:blipFill>
        <p:spPr bwMode="auto">
          <a:xfrm>
            <a:off x="5867400" y="3352800"/>
            <a:ext cx="2209800" cy="2743200"/>
          </a:xfrm>
          <a:prstGeom prst="rect">
            <a:avLst/>
          </a:prstGeom>
          <a:noFill/>
          <a:ln w="9525">
            <a:noFill/>
            <a:miter lim="800000"/>
            <a:headEnd/>
            <a:tailEnd/>
          </a:ln>
        </p:spPr>
      </p:pic>
      <p:sp>
        <p:nvSpPr>
          <p:cNvPr id="10" name="TextBox 9"/>
          <p:cNvSpPr txBox="1"/>
          <p:nvPr/>
        </p:nvSpPr>
        <p:spPr>
          <a:xfrm>
            <a:off x="914400" y="5638800"/>
            <a:ext cx="1752600" cy="461665"/>
          </a:xfrm>
          <a:prstGeom prst="rect">
            <a:avLst/>
          </a:prstGeom>
          <a:noFill/>
        </p:spPr>
        <p:txBody>
          <a:bodyPr wrap="square" rtlCol="0">
            <a:spAutoFit/>
          </a:bodyPr>
          <a:lstStyle/>
          <a:p>
            <a:pPr algn="ctr"/>
            <a:r>
              <a:rPr lang="en-US" sz="800" dirty="0" smtClean="0"/>
              <a:t>Courtesy of Wikimedia Commons: </a:t>
            </a:r>
            <a:r>
              <a:rPr lang="en-US" sz="800" dirty="0" err="1" smtClean="0"/>
              <a:t>http://commons.wikimedia.org/wiki/Albert_Einstein</a:t>
            </a:r>
            <a:endParaRPr lang="en-US" sz="800" dirty="0"/>
          </a:p>
        </p:txBody>
      </p:sp>
      <p:sp>
        <p:nvSpPr>
          <p:cNvPr id="13" name="TextBox 12"/>
          <p:cNvSpPr txBox="1"/>
          <p:nvPr/>
        </p:nvSpPr>
        <p:spPr>
          <a:xfrm>
            <a:off x="7391400" y="6396335"/>
            <a:ext cx="1828800" cy="461665"/>
          </a:xfrm>
          <a:prstGeom prst="rect">
            <a:avLst/>
          </a:prstGeom>
          <a:noFill/>
        </p:spPr>
        <p:txBody>
          <a:bodyPr wrap="square" rtlCol="0">
            <a:spAutoFit/>
          </a:bodyPr>
          <a:lstStyle/>
          <a:p>
            <a:pPr algn="ctr"/>
            <a:r>
              <a:rPr lang="en-US" sz="800" dirty="0" smtClean="0"/>
              <a:t>Courtesy of Wikimedia Commons: http://</a:t>
            </a:r>
            <a:r>
              <a:rPr lang="en-US" sz="800" dirty="0" err="1" smtClean="0"/>
              <a:t>commons.wikimedia.org</a:t>
            </a:r>
            <a:r>
              <a:rPr lang="en-US" sz="800" dirty="0" smtClean="0"/>
              <a:t>/wiki/</a:t>
            </a:r>
            <a:r>
              <a:rPr lang="en-US" sz="800" dirty="0" err="1" smtClean="0"/>
              <a:t>Niels_Bohr</a:t>
            </a:r>
            <a:endParaRPr lang="en-US" sz="800" dirty="0"/>
          </a:p>
        </p:txBody>
      </p:sp>
      <p:pic>
        <p:nvPicPr>
          <p:cNvPr id="33794" name="Picture 2" descr="File:Heisenberg 10.jpg">
            <a:hlinkClick r:id="rId5"/>
          </p:cNvPr>
          <p:cNvPicPr>
            <a:picLocks noChangeAspect="1" noChangeArrowheads="1"/>
          </p:cNvPicPr>
          <p:nvPr/>
        </p:nvPicPr>
        <p:blipFill>
          <a:blip r:embed="rId6" cstate="print"/>
          <a:srcRect/>
          <a:stretch>
            <a:fillRect/>
          </a:stretch>
        </p:blipFill>
        <p:spPr bwMode="auto">
          <a:xfrm>
            <a:off x="4419600" y="838200"/>
            <a:ext cx="1859325" cy="2743200"/>
          </a:xfrm>
          <a:prstGeom prst="rect">
            <a:avLst/>
          </a:prstGeom>
          <a:noFill/>
        </p:spPr>
      </p:pic>
      <p:sp>
        <p:nvSpPr>
          <p:cNvPr id="14" name="TextBox 13"/>
          <p:cNvSpPr txBox="1"/>
          <p:nvPr/>
        </p:nvSpPr>
        <p:spPr>
          <a:xfrm>
            <a:off x="6324600" y="1824335"/>
            <a:ext cx="1905000" cy="461665"/>
          </a:xfrm>
          <a:prstGeom prst="rect">
            <a:avLst/>
          </a:prstGeom>
          <a:noFill/>
        </p:spPr>
        <p:txBody>
          <a:bodyPr wrap="square" rtlCol="0">
            <a:spAutoFit/>
          </a:bodyPr>
          <a:lstStyle/>
          <a:p>
            <a:pPr algn="ctr"/>
            <a:r>
              <a:rPr lang="en-US" sz="800" dirty="0" smtClean="0"/>
              <a:t>Courtesy of Wikimedia Commons: http://</a:t>
            </a:r>
            <a:r>
              <a:rPr lang="en-US" sz="800" dirty="0" err="1" smtClean="0"/>
              <a:t>commons.wikimedia.org</a:t>
            </a:r>
            <a:r>
              <a:rPr lang="en-US" sz="800" dirty="0" smtClean="0"/>
              <a:t>/wiki/</a:t>
            </a:r>
            <a:r>
              <a:rPr lang="en-US" sz="800" dirty="0" err="1" smtClean="0"/>
              <a:t>File:Heisenberg_10.jpg</a:t>
            </a:r>
            <a:endParaRPr lang="en-US" sz="800" dirty="0"/>
          </a:p>
        </p:txBody>
      </p:sp>
      <p:sp>
        <p:nvSpPr>
          <p:cNvPr id="17" name="TextBox 16"/>
          <p:cNvSpPr txBox="1"/>
          <p:nvPr/>
        </p:nvSpPr>
        <p:spPr>
          <a:xfrm>
            <a:off x="304800" y="3581400"/>
            <a:ext cx="1905000" cy="461665"/>
          </a:xfrm>
          <a:prstGeom prst="rect">
            <a:avLst/>
          </a:prstGeom>
          <a:noFill/>
        </p:spPr>
        <p:txBody>
          <a:bodyPr wrap="square" rtlCol="0">
            <a:spAutoFit/>
          </a:bodyPr>
          <a:lstStyle/>
          <a:p>
            <a:pPr algn="ctr"/>
            <a:r>
              <a:rPr lang="en-US" sz="800" dirty="0" smtClean="0"/>
              <a:t>Courtesy of Wikimedia Commons: http://</a:t>
            </a:r>
            <a:r>
              <a:rPr lang="en-US" sz="800" dirty="0" err="1" smtClean="0"/>
              <a:t>commons.wikimedia.org</a:t>
            </a:r>
            <a:r>
              <a:rPr lang="en-US" sz="800" dirty="0" smtClean="0"/>
              <a:t>/wiki/</a:t>
            </a:r>
            <a:r>
              <a:rPr lang="en-US" sz="800" dirty="0" err="1" smtClean="0"/>
              <a:t>File:Charles_Darwin_01.jpg</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879725"/>
            <a:ext cx="9144000" cy="3785652"/>
          </a:xfrm>
          <a:prstGeom prst="rect">
            <a:avLst/>
          </a:prstGeom>
        </p:spPr>
        <p:txBody>
          <a:bodyPr>
            <a:spAutoFit/>
          </a:bodyPr>
          <a:lstStyle/>
          <a:p>
            <a:pPr>
              <a:defRPr/>
            </a:pPr>
            <a:r>
              <a:rPr lang="en-US" sz="2400" dirty="0">
                <a:solidFill>
                  <a:schemeClr val="tx1"/>
                </a:solidFill>
              </a:rPr>
              <a:t>“…during the half a dozen years that followed the enunciation by Heisenberg of the principle of uncertainty, almost immediately a drastic meaning was grafted on it, a meaning thoroughly philosophical… reality’s place was taken by chance, not the chance that stands for ignorance, but which stands for a philosophical ghost residing in the </a:t>
            </a:r>
            <a:r>
              <a:rPr lang="en-US" sz="2400" dirty="0" smtClean="0">
                <a:solidFill>
                  <a:schemeClr val="tx1"/>
                </a:solidFill>
              </a:rPr>
              <a:t>shadowy </a:t>
            </a:r>
            <a:r>
              <a:rPr lang="en-US" sz="2400" dirty="0">
                <a:solidFill>
                  <a:schemeClr val="tx1"/>
                </a:solidFill>
              </a:rPr>
              <a:t>realm between being and non-being.“</a:t>
            </a:r>
          </a:p>
          <a:p>
            <a:pPr>
              <a:defRPr/>
            </a:pPr>
            <a:endParaRPr lang="en-US" sz="2400" dirty="0">
              <a:solidFill>
                <a:schemeClr val="tx1"/>
              </a:solidFill>
            </a:endParaRPr>
          </a:p>
          <a:p>
            <a:pPr algn="l">
              <a:defRPr/>
            </a:pPr>
            <a:r>
              <a:rPr lang="en-US" sz="2000" dirty="0" err="1" smtClean="0">
                <a:solidFill>
                  <a:schemeClr val="tx1"/>
                </a:solidFill>
              </a:rPr>
              <a:t>Jaki</a:t>
            </a:r>
            <a:r>
              <a:rPr lang="en-US" sz="2000" dirty="0" smtClean="0">
                <a:solidFill>
                  <a:schemeClr val="tx1"/>
                </a:solidFill>
              </a:rPr>
              <a:t>, Stanley (</a:t>
            </a:r>
            <a:r>
              <a:rPr lang="en-US" sz="2000" dirty="0">
                <a:solidFill>
                  <a:schemeClr val="tx1"/>
                </a:solidFill>
              </a:rPr>
              <a:t>1986). </a:t>
            </a:r>
            <a:r>
              <a:rPr lang="en-US" sz="2000" i="1" dirty="0">
                <a:solidFill>
                  <a:schemeClr val="tx1"/>
                </a:solidFill>
              </a:rPr>
              <a:t>Chance or Reality and Other Essays. Lanham, MD: University Press of America.</a:t>
            </a:r>
            <a:endParaRPr lang="en-US" sz="2000" dirty="0">
              <a:solidFill>
                <a:schemeClr val="tx1"/>
              </a:solidFill>
            </a:endParaRPr>
          </a:p>
        </p:txBody>
      </p:sp>
      <p:sp>
        <p:nvSpPr>
          <p:cNvPr id="16387" name="TextBox 8"/>
          <p:cNvSpPr txBox="1">
            <a:spLocks noChangeArrowheads="1"/>
          </p:cNvSpPr>
          <p:nvPr/>
        </p:nvSpPr>
        <p:spPr bwMode="auto">
          <a:xfrm>
            <a:off x="0" y="1366838"/>
            <a:ext cx="3505200" cy="584200"/>
          </a:xfrm>
          <a:prstGeom prst="rect">
            <a:avLst/>
          </a:prstGeom>
          <a:noFill/>
          <a:ln w="9525">
            <a:noFill/>
            <a:miter lim="800000"/>
            <a:headEnd/>
            <a:tailEnd/>
          </a:ln>
        </p:spPr>
        <p:txBody>
          <a:bodyPr wrap="square">
            <a:spAutoFit/>
          </a:bodyPr>
          <a:lstStyle/>
          <a:p>
            <a:pPr algn="ctr"/>
            <a:r>
              <a:rPr lang="en-US" sz="3200" dirty="0">
                <a:solidFill>
                  <a:srgbClr val="FFC000"/>
                </a:solidFill>
              </a:rPr>
              <a:t>Fr. Stanley </a:t>
            </a:r>
            <a:r>
              <a:rPr lang="en-US" sz="3200" dirty="0" err="1">
                <a:solidFill>
                  <a:srgbClr val="FFC000"/>
                </a:solidFill>
              </a:rPr>
              <a:t>Jaki</a:t>
            </a:r>
            <a:endParaRPr lang="en-US" sz="3200" dirty="0">
              <a:solidFill>
                <a:srgbClr val="FFC000"/>
              </a:solidFill>
            </a:endParaRPr>
          </a:p>
        </p:txBody>
      </p:sp>
      <p:sp>
        <p:nvSpPr>
          <p:cNvPr id="16388" name="TextBox 9"/>
          <p:cNvSpPr txBox="1">
            <a:spLocks noChangeArrowheads="1"/>
          </p:cNvSpPr>
          <p:nvPr/>
        </p:nvSpPr>
        <p:spPr bwMode="auto">
          <a:xfrm>
            <a:off x="5638800" y="1143000"/>
            <a:ext cx="3505200" cy="1077218"/>
          </a:xfrm>
          <a:prstGeom prst="rect">
            <a:avLst/>
          </a:prstGeom>
          <a:noFill/>
          <a:ln w="9525">
            <a:noFill/>
            <a:miter lim="800000"/>
            <a:headEnd/>
            <a:tailEnd/>
          </a:ln>
        </p:spPr>
        <p:txBody>
          <a:bodyPr wrap="square">
            <a:spAutoFit/>
          </a:bodyPr>
          <a:lstStyle/>
          <a:p>
            <a:pPr algn="ctr"/>
            <a:r>
              <a:rPr lang="en-US" sz="3200" dirty="0">
                <a:solidFill>
                  <a:srgbClr val="FFC000"/>
                </a:solidFill>
              </a:rPr>
              <a:t>Physicist,   </a:t>
            </a:r>
            <a:r>
              <a:rPr lang="en-US" sz="3200" dirty="0" smtClean="0">
                <a:solidFill>
                  <a:srgbClr val="FFC000"/>
                </a:solidFill>
              </a:rPr>
              <a:t>       Jesuit </a:t>
            </a:r>
            <a:r>
              <a:rPr lang="en-US" sz="3200" dirty="0">
                <a:solidFill>
                  <a:srgbClr val="FFC000"/>
                </a:solidFill>
              </a:rPr>
              <a:t>priest</a:t>
            </a:r>
          </a:p>
        </p:txBody>
      </p:sp>
      <p:pic>
        <p:nvPicPr>
          <p:cNvPr id="16389" name="Picture 10" descr="Fr Stanley L Jaki - June 2007.jpg"/>
          <p:cNvPicPr>
            <a:picLocks noChangeAspect="1"/>
          </p:cNvPicPr>
          <p:nvPr/>
        </p:nvPicPr>
        <p:blipFill>
          <a:blip r:embed="rId3" cstate="print"/>
          <a:srcRect/>
          <a:stretch>
            <a:fillRect/>
          </a:stretch>
        </p:blipFill>
        <p:spPr bwMode="auto">
          <a:xfrm>
            <a:off x="3475703" y="152399"/>
            <a:ext cx="2163097" cy="2743200"/>
          </a:xfrm>
          <a:prstGeom prst="rect">
            <a:avLst/>
          </a:prstGeom>
          <a:noFill/>
          <a:ln w="9525">
            <a:noFill/>
            <a:miter lim="800000"/>
            <a:headEnd/>
            <a:tailEnd/>
          </a:ln>
        </p:spPr>
      </p:pic>
      <p:sp>
        <p:nvSpPr>
          <p:cNvPr id="6" name="TextBox 5"/>
          <p:cNvSpPr txBox="1"/>
          <p:nvPr/>
        </p:nvSpPr>
        <p:spPr>
          <a:xfrm>
            <a:off x="0" y="6629400"/>
            <a:ext cx="9144000" cy="246221"/>
          </a:xfrm>
          <a:prstGeom prst="rect">
            <a:avLst/>
          </a:prstGeom>
          <a:noFill/>
        </p:spPr>
        <p:txBody>
          <a:bodyPr wrap="square" rtlCol="0">
            <a:spAutoFit/>
          </a:bodyPr>
          <a:lstStyle/>
          <a:p>
            <a:pPr algn="ctr"/>
            <a:r>
              <a:rPr lang="en-US" sz="1000" dirty="0" smtClean="0"/>
              <a:t>Photo courtesy of Wikimedia Commons: </a:t>
            </a:r>
            <a:r>
              <a:rPr lang="en-US" sz="1000" dirty="0" err="1" smtClean="0"/>
              <a:t>http://commons.wikimedia.org/wiki/Stanley_Jaki</a:t>
            </a:r>
            <a:endParaRPr lang="en-US" sz="1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ChangeArrowheads="1"/>
          </p:cNvSpPr>
          <p:nvPr/>
        </p:nvSpPr>
        <p:spPr bwMode="auto">
          <a:xfrm>
            <a:off x="1828800" y="6396038"/>
            <a:ext cx="5715000" cy="461962"/>
          </a:xfrm>
          <a:prstGeom prst="rect">
            <a:avLst/>
          </a:prstGeom>
          <a:noFill/>
          <a:ln w="9525">
            <a:noFill/>
            <a:miter lim="800000"/>
            <a:headEnd/>
            <a:tailEnd/>
          </a:ln>
        </p:spPr>
        <p:txBody>
          <a:bodyPr>
            <a:spAutoFit/>
          </a:bodyPr>
          <a:lstStyle/>
          <a:p>
            <a:pPr algn="ctr"/>
            <a:r>
              <a:rPr lang="en-US" sz="1200" i="1">
                <a:solidFill>
                  <a:schemeClr val="tx2"/>
                </a:solidFill>
              </a:rPr>
              <a:t>Big Questions in Science and Religion</a:t>
            </a:r>
          </a:p>
          <a:p>
            <a:pPr algn="ctr"/>
            <a:r>
              <a:rPr lang="en-US" sz="1200">
                <a:solidFill>
                  <a:schemeClr val="tx2"/>
                </a:solidFill>
              </a:rPr>
              <a:t>Samford University Center for Science and Religion</a:t>
            </a:r>
          </a:p>
        </p:txBody>
      </p:sp>
      <p:sp>
        <p:nvSpPr>
          <p:cNvPr id="6" name="TextBox 5"/>
          <p:cNvSpPr txBox="1"/>
          <p:nvPr/>
        </p:nvSpPr>
        <p:spPr>
          <a:xfrm>
            <a:off x="0" y="1295400"/>
            <a:ext cx="9144000" cy="2631490"/>
          </a:xfrm>
          <a:prstGeom prst="rect">
            <a:avLst/>
          </a:prstGeom>
          <a:noFill/>
        </p:spPr>
        <p:txBody>
          <a:bodyPr wrap="square">
            <a:spAutoFit/>
          </a:bodyPr>
          <a:lstStyle/>
          <a:p>
            <a:pPr algn="ctr">
              <a:defRPr/>
            </a:pPr>
            <a:endParaRPr lang="en-US" sz="5500" dirty="0">
              <a:solidFill>
                <a:schemeClr val="tx2"/>
              </a:solidFill>
              <a:latin typeface="Arial" pitchFamily="34" charset="0"/>
              <a:cs typeface="Arial" pitchFamily="34" charset="0"/>
            </a:endParaRPr>
          </a:p>
          <a:p>
            <a:pPr algn="ctr">
              <a:defRPr/>
            </a:pPr>
            <a:r>
              <a:rPr lang="en-US" sz="5500" dirty="0">
                <a:solidFill>
                  <a:schemeClr val="tx2"/>
                </a:solidFill>
                <a:latin typeface="Arial" pitchFamily="34" charset="0"/>
                <a:cs typeface="Arial" pitchFamily="34" charset="0"/>
              </a:rPr>
              <a:t>Can There be Purpose in a World of Chance?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0" y="3248025"/>
            <a:ext cx="9144000" cy="2554545"/>
          </a:xfrm>
          <a:prstGeom prst="rect">
            <a:avLst/>
          </a:prstGeom>
          <a:noFill/>
          <a:ln w="9525">
            <a:noFill/>
            <a:miter lim="800000"/>
            <a:headEnd/>
            <a:tailEnd/>
          </a:ln>
        </p:spPr>
        <p:txBody>
          <a:bodyPr>
            <a:spAutoFit/>
          </a:bodyPr>
          <a:lstStyle/>
          <a:p>
            <a:r>
              <a:rPr lang="en-US" sz="2400" dirty="0">
                <a:solidFill>
                  <a:schemeClr val="tx1"/>
                </a:solidFill>
              </a:rPr>
              <a:t>“Do they believe that anything in this universe happens without reason or without a cause?  Do they really conceive that any event has no cause, and could not have been predicted by any one who had sufficient insight into the order of Nature?“</a:t>
            </a:r>
          </a:p>
          <a:p>
            <a:endParaRPr lang="en-US" sz="2400" dirty="0">
              <a:solidFill>
                <a:schemeClr val="tx1"/>
              </a:solidFill>
            </a:endParaRPr>
          </a:p>
          <a:p>
            <a:r>
              <a:rPr lang="en-US" sz="2000" dirty="0" smtClean="0">
                <a:solidFill>
                  <a:schemeClr val="tx1"/>
                </a:solidFill>
              </a:rPr>
              <a:t>Darwin</a:t>
            </a:r>
            <a:r>
              <a:rPr lang="en-US" sz="2000" dirty="0">
                <a:solidFill>
                  <a:schemeClr val="tx1"/>
                </a:solidFill>
              </a:rPr>
              <a:t>, </a:t>
            </a:r>
            <a:r>
              <a:rPr lang="en-US" sz="2000" dirty="0" smtClean="0">
                <a:solidFill>
                  <a:schemeClr val="tx1"/>
                </a:solidFill>
              </a:rPr>
              <a:t>F., ed</a:t>
            </a:r>
            <a:r>
              <a:rPr lang="en-US" sz="2000" dirty="0">
                <a:solidFill>
                  <a:schemeClr val="tx1"/>
                </a:solidFill>
              </a:rPr>
              <a:t>. (1959). </a:t>
            </a:r>
            <a:r>
              <a:rPr lang="en-US" sz="2000" i="1" dirty="0">
                <a:solidFill>
                  <a:schemeClr val="tx1"/>
                </a:solidFill>
              </a:rPr>
              <a:t>The Life and Letters of Charles Darwin. NY: Basic Books</a:t>
            </a:r>
            <a:r>
              <a:rPr lang="en-US" sz="2000" dirty="0">
                <a:solidFill>
                  <a:schemeClr val="tx1"/>
                </a:solidFill>
              </a:rPr>
              <a:t>.</a:t>
            </a:r>
          </a:p>
        </p:txBody>
      </p:sp>
      <p:pic>
        <p:nvPicPr>
          <p:cNvPr id="18435" name="Picture 7" descr="THHuxley.jpg"/>
          <p:cNvPicPr>
            <a:picLocks noChangeAspect="1"/>
          </p:cNvPicPr>
          <p:nvPr/>
        </p:nvPicPr>
        <p:blipFill>
          <a:blip r:embed="rId3" cstate="print"/>
          <a:srcRect/>
          <a:stretch>
            <a:fillRect/>
          </a:stretch>
        </p:blipFill>
        <p:spPr bwMode="auto">
          <a:xfrm>
            <a:off x="3505200" y="152399"/>
            <a:ext cx="2092517" cy="2743200"/>
          </a:xfrm>
          <a:prstGeom prst="rect">
            <a:avLst/>
          </a:prstGeom>
          <a:noFill/>
          <a:ln w="9525">
            <a:noFill/>
            <a:miter lim="800000"/>
            <a:headEnd/>
            <a:tailEnd/>
          </a:ln>
        </p:spPr>
      </p:pic>
      <p:sp>
        <p:nvSpPr>
          <p:cNvPr id="18436" name="TextBox 8"/>
          <p:cNvSpPr txBox="1">
            <a:spLocks noChangeArrowheads="1"/>
          </p:cNvSpPr>
          <p:nvPr/>
        </p:nvSpPr>
        <p:spPr bwMode="auto">
          <a:xfrm>
            <a:off x="0" y="1366838"/>
            <a:ext cx="3505200" cy="584200"/>
          </a:xfrm>
          <a:prstGeom prst="rect">
            <a:avLst/>
          </a:prstGeom>
          <a:noFill/>
          <a:ln w="9525">
            <a:noFill/>
            <a:miter lim="800000"/>
            <a:headEnd/>
            <a:tailEnd/>
          </a:ln>
        </p:spPr>
        <p:txBody>
          <a:bodyPr wrap="square">
            <a:spAutoFit/>
          </a:bodyPr>
          <a:lstStyle/>
          <a:p>
            <a:pPr algn="ctr"/>
            <a:r>
              <a:rPr lang="en-US" sz="3200" dirty="0">
                <a:solidFill>
                  <a:srgbClr val="FFC000"/>
                </a:solidFill>
              </a:rPr>
              <a:t>T. H. Huxley</a:t>
            </a:r>
          </a:p>
        </p:txBody>
      </p:sp>
      <p:sp>
        <p:nvSpPr>
          <p:cNvPr id="18437" name="TextBox 9"/>
          <p:cNvSpPr txBox="1">
            <a:spLocks noChangeArrowheads="1"/>
          </p:cNvSpPr>
          <p:nvPr/>
        </p:nvSpPr>
        <p:spPr bwMode="auto">
          <a:xfrm>
            <a:off x="5562600" y="1143000"/>
            <a:ext cx="3581400" cy="1077218"/>
          </a:xfrm>
          <a:prstGeom prst="rect">
            <a:avLst/>
          </a:prstGeom>
          <a:noFill/>
          <a:ln w="9525">
            <a:noFill/>
            <a:miter lim="800000"/>
            <a:headEnd/>
            <a:tailEnd/>
          </a:ln>
        </p:spPr>
        <p:txBody>
          <a:bodyPr wrap="square">
            <a:spAutoFit/>
          </a:bodyPr>
          <a:lstStyle/>
          <a:p>
            <a:pPr algn="ctr"/>
            <a:r>
              <a:rPr lang="en-US" sz="3200" dirty="0" smtClean="0">
                <a:solidFill>
                  <a:srgbClr val="FFC000"/>
                </a:solidFill>
              </a:rPr>
              <a:t>Darwin’s </a:t>
            </a:r>
          </a:p>
          <a:p>
            <a:pPr algn="ctr"/>
            <a:r>
              <a:rPr lang="en-US" sz="3200" dirty="0" smtClean="0">
                <a:solidFill>
                  <a:srgbClr val="FFC000"/>
                </a:solidFill>
              </a:rPr>
              <a:t>Bulldog</a:t>
            </a:r>
            <a:endParaRPr lang="en-US" sz="3200" dirty="0">
              <a:solidFill>
                <a:srgbClr val="FFC000"/>
              </a:solidFill>
            </a:endParaRPr>
          </a:p>
        </p:txBody>
      </p:sp>
      <p:sp>
        <p:nvSpPr>
          <p:cNvPr id="6" name="TextBox 5"/>
          <p:cNvSpPr txBox="1"/>
          <p:nvPr/>
        </p:nvSpPr>
        <p:spPr>
          <a:xfrm>
            <a:off x="0" y="6611779"/>
            <a:ext cx="9144000" cy="246221"/>
          </a:xfrm>
          <a:prstGeom prst="rect">
            <a:avLst/>
          </a:prstGeom>
          <a:noFill/>
        </p:spPr>
        <p:txBody>
          <a:bodyPr wrap="square" rtlCol="0">
            <a:spAutoFit/>
          </a:bodyPr>
          <a:lstStyle/>
          <a:p>
            <a:pPr algn="ctr"/>
            <a:r>
              <a:rPr lang="en-US" sz="1000" dirty="0" smtClean="0"/>
              <a:t>Photo courtesy of Wikimedia Commons: http://commons.wikimedia.org/w/index.php?search=T.+H.+Huxley&amp;title=Special%3ASearch</a:t>
            </a:r>
            <a:endParaRPr lang="en-US" sz="10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4"/>
          <p:cNvSpPr txBox="1">
            <a:spLocks noChangeArrowheads="1"/>
          </p:cNvSpPr>
          <p:nvPr/>
        </p:nvSpPr>
        <p:spPr bwMode="auto">
          <a:xfrm>
            <a:off x="76200" y="2874526"/>
            <a:ext cx="8915400" cy="3754874"/>
          </a:xfrm>
          <a:prstGeom prst="rect">
            <a:avLst/>
          </a:prstGeom>
          <a:noFill/>
          <a:ln w="9525">
            <a:noFill/>
            <a:miter lim="800000"/>
            <a:headEnd/>
            <a:tailEnd/>
          </a:ln>
        </p:spPr>
        <p:txBody>
          <a:bodyPr wrap="square">
            <a:spAutoFit/>
          </a:bodyPr>
          <a:lstStyle/>
          <a:p>
            <a:pPr algn="l"/>
            <a:r>
              <a:rPr lang="en-US" sz="2000" dirty="0">
                <a:solidFill>
                  <a:schemeClr val="tx1"/>
                </a:solidFill>
              </a:rPr>
              <a:t>“We say that these events are </a:t>
            </a:r>
            <a:r>
              <a:rPr lang="en-US" sz="2000" dirty="0" smtClean="0">
                <a:solidFill>
                  <a:schemeClr val="tx1"/>
                </a:solidFill>
              </a:rPr>
              <a:t>accidental</a:t>
            </a:r>
            <a:r>
              <a:rPr lang="en-US" sz="2000" dirty="0">
                <a:solidFill>
                  <a:schemeClr val="tx1"/>
                </a:solidFill>
              </a:rPr>
              <a:t>, due to chance.  And since </a:t>
            </a:r>
            <a:r>
              <a:rPr lang="en-US" sz="2000" dirty="0" smtClean="0">
                <a:solidFill>
                  <a:schemeClr val="tx1"/>
                </a:solidFill>
              </a:rPr>
              <a:t>they </a:t>
            </a:r>
            <a:r>
              <a:rPr lang="en-US" sz="2000" dirty="0">
                <a:solidFill>
                  <a:schemeClr val="tx1"/>
                </a:solidFill>
              </a:rPr>
              <a:t>constitute the </a:t>
            </a:r>
            <a:r>
              <a:rPr lang="en-US" sz="2000" i="1" dirty="0">
                <a:solidFill>
                  <a:schemeClr val="tx1"/>
                </a:solidFill>
              </a:rPr>
              <a:t>only</a:t>
            </a:r>
            <a:r>
              <a:rPr lang="en-US" sz="2000" dirty="0">
                <a:solidFill>
                  <a:schemeClr val="tx1"/>
                </a:solidFill>
              </a:rPr>
              <a:t>  possible </a:t>
            </a:r>
            <a:r>
              <a:rPr lang="en-US" sz="2000" dirty="0" smtClean="0">
                <a:solidFill>
                  <a:schemeClr val="tx1"/>
                </a:solidFill>
              </a:rPr>
              <a:t>source </a:t>
            </a:r>
            <a:r>
              <a:rPr lang="en-US" sz="2000" dirty="0">
                <a:solidFill>
                  <a:schemeClr val="tx1"/>
                </a:solidFill>
              </a:rPr>
              <a:t>of modifications in the genetic </a:t>
            </a:r>
            <a:r>
              <a:rPr lang="en-US" sz="2000" dirty="0" smtClean="0">
                <a:solidFill>
                  <a:schemeClr val="tx1"/>
                </a:solidFill>
              </a:rPr>
              <a:t>text</a:t>
            </a:r>
            <a:r>
              <a:rPr lang="en-US" sz="2000" dirty="0">
                <a:solidFill>
                  <a:schemeClr val="tx1"/>
                </a:solidFill>
              </a:rPr>
              <a:t>, itself the </a:t>
            </a:r>
            <a:r>
              <a:rPr lang="en-US" sz="2000" i="1" dirty="0">
                <a:solidFill>
                  <a:schemeClr val="tx1"/>
                </a:solidFill>
              </a:rPr>
              <a:t>sole</a:t>
            </a:r>
            <a:r>
              <a:rPr lang="en-US" sz="2000" dirty="0">
                <a:solidFill>
                  <a:schemeClr val="tx1"/>
                </a:solidFill>
              </a:rPr>
              <a:t>  repository of the </a:t>
            </a:r>
            <a:r>
              <a:rPr lang="en-US" sz="2000" dirty="0" smtClean="0">
                <a:solidFill>
                  <a:schemeClr val="tx1"/>
                </a:solidFill>
              </a:rPr>
              <a:t>organism’s </a:t>
            </a:r>
            <a:r>
              <a:rPr lang="en-US" sz="2000" dirty="0">
                <a:solidFill>
                  <a:schemeClr val="tx1"/>
                </a:solidFill>
              </a:rPr>
              <a:t>hereditary structures, it </a:t>
            </a:r>
            <a:r>
              <a:rPr lang="en-US" sz="2000" dirty="0" smtClean="0">
                <a:solidFill>
                  <a:schemeClr val="tx1"/>
                </a:solidFill>
              </a:rPr>
              <a:t>necessarily </a:t>
            </a:r>
            <a:r>
              <a:rPr lang="en-US" sz="2000" dirty="0">
                <a:solidFill>
                  <a:schemeClr val="tx1"/>
                </a:solidFill>
              </a:rPr>
              <a:t>follows that chance </a:t>
            </a:r>
            <a:r>
              <a:rPr lang="en-US" sz="2000" i="1" dirty="0">
                <a:solidFill>
                  <a:schemeClr val="tx1"/>
                </a:solidFill>
              </a:rPr>
              <a:t>alone</a:t>
            </a:r>
            <a:r>
              <a:rPr lang="en-US" sz="2000" dirty="0">
                <a:solidFill>
                  <a:schemeClr val="tx1"/>
                </a:solidFill>
              </a:rPr>
              <a:t> </a:t>
            </a:r>
            <a:r>
              <a:rPr lang="en-US" sz="2000" dirty="0" smtClean="0">
                <a:solidFill>
                  <a:schemeClr val="tx1"/>
                </a:solidFill>
              </a:rPr>
              <a:t>is </a:t>
            </a:r>
            <a:r>
              <a:rPr lang="en-US" sz="2000" dirty="0">
                <a:solidFill>
                  <a:schemeClr val="tx1"/>
                </a:solidFill>
              </a:rPr>
              <a:t>at the source of every innovation, </a:t>
            </a:r>
            <a:r>
              <a:rPr lang="en-US" sz="2000" dirty="0" smtClean="0">
                <a:solidFill>
                  <a:schemeClr val="tx1"/>
                </a:solidFill>
              </a:rPr>
              <a:t>of </a:t>
            </a:r>
            <a:r>
              <a:rPr lang="en-US" sz="2000" dirty="0">
                <a:solidFill>
                  <a:schemeClr val="tx1"/>
                </a:solidFill>
              </a:rPr>
              <a:t>all creation in the biosphere.  Pure </a:t>
            </a:r>
            <a:r>
              <a:rPr lang="en-US" sz="2000" dirty="0" smtClean="0">
                <a:solidFill>
                  <a:schemeClr val="tx1"/>
                </a:solidFill>
              </a:rPr>
              <a:t>chance</a:t>
            </a:r>
            <a:r>
              <a:rPr lang="en-US" sz="2000" dirty="0">
                <a:solidFill>
                  <a:schemeClr val="tx1"/>
                </a:solidFill>
              </a:rPr>
              <a:t>, absolutely free but blind, at </a:t>
            </a:r>
            <a:r>
              <a:rPr lang="en-US" sz="2000" dirty="0" smtClean="0">
                <a:solidFill>
                  <a:schemeClr val="tx1"/>
                </a:solidFill>
              </a:rPr>
              <a:t>the </a:t>
            </a:r>
            <a:r>
              <a:rPr lang="en-US" sz="2000" dirty="0">
                <a:solidFill>
                  <a:schemeClr val="tx1"/>
                </a:solidFill>
              </a:rPr>
              <a:t>very root of the stupendous </a:t>
            </a:r>
            <a:r>
              <a:rPr lang="en-US" sz="2000" dirty="0" smtClean="0">
                <a:solidFill>
                  <a:schemeClr val="tx1"/>
                </a:solidFill>
              </a:rPr>
              <a:t>edifice </a:t>
            </a:r>
            <a:r>
              <a:rPr lang="en-US" sz="2000" dirty="0">
                <a:solidFill>
                  <a:schemeClr val="tx1"/>
                </a:solidFill>
              </a:rPr>
              <a:t>of evolution: this central </a:t>
            </a:r>
            <a:r>
              <a:rPr lang="en-US" sz="2000" dirty="0" smtClean="0">
                <a:solidFill>
                  <a:schemeClr val="tx1"/>
                </a:solidFill>
              </a:rPr>
              <a:t>concept </a:t>
            </a:r>
            <a:r>
              <a:rPr lang="en-US" sz="2000" dirty="0">
                <a:solidFill>
                  <a:schemeClr val="tx1"/>
                </a:solidFill>
              </a:rPr>
              <a:t>of modern biology is no longer </a:t>
            </a:r>
            <a:r>
              <a:rPr lang="en-US" sz="2000" dirty="0" smtClean="0">
                <a:solidFill>
                  <a:schemeClr val="tx1"/>
                </a:solidFill>
              </a:rPr>
              <a:t>one </a:t>
            </a:r>
            <a:r>
              <a:rPr lang="en-US" sz="2000" dirty="0">
                <a:solidFill>
                  <a:schemeClr val="tx1"/>
                </a:solidFill>
              </a:rPr>
              <a:t>among other possible or even </a:t>
            </a:r>
            <a:r>
              <a:rPr lang="en-US" sz="2000" dirty="0" smtClean="0">
                <a:solidFill>
                  <a:schemeClr val="tx1"/>
                </a:solidFill>
              </a:rPr>
              <a:t>conceivable </a:t>
            </a:r>
            <a:r>
              <a:rPr lang="en-US" sz="2000" dirty="0">
                <a:solidFill>
                  <a:schemeClr val="tx1"/>
                </a:solidFill>
              </a:rPr>
              <a:t>hypotheses.  It is </a:t>
            </a:r>
            <a:r>
              <a:rPr lang="en-US" sz="2000" dirty="0" smtClean="0">
                <a:solidFill>
                  <a:schemeClr val="tx1"/>
                </a:solidFill>
              </a:rPr>
              <a:t>today the </a:t>
            </a:r>
            <a:r>
              <a:rPr lang="en-US" sz="2000" i="1" dirty="0">
                <a:solidFill>
                  <a:schemeClr val="tx1"/>
                </a:solidFill>
              </a:rPr>
              <a:t>sole</a:t>
            </a:r>
            <a:r>
              <a:rPr lang="en-US" sz="2000" dirty="0">
                <a:solidFill>
                  <a:schemeClr val="tx1"/>
                </a:solidFill>
              </a:rPr>
              <a:t> conceivable hypothesis, the only one compatible with </a:t>
            </a:r>
            <a:r>
              <a:rPr lang="en-US" sz="2000" dirty="0" smtClean="0">
                <a:solidFill>
                  <a:schemeClr val="tx1"/>
                </a:solidFill>
              </a:rPr>
              <a:t>observed </a:t>
            </a:r>
            <a:r>
              <a:rPr lang="en-US" sz="2000" dirty="0">
                <a:solidFill>
                  <a:schemeClr val="tx1"/>
                </a:solidFill>
              </a:rPr>
              <a:t>and tested fact.  And nothing warrants the supposition (or the hope) that conceptions about this should, or ever could, be revised.”  </a:t>
            </a:r>
            <a:endParaRPr lang="en-US" sz="2000" dirty="0" smtClean="0">
              <a:solidFill>
                <a:schemeClr val="tx1"/>
              </a:solidFill>
            </a:endParaRPr>
          </a:p>
          <a:p>
            <a:pPr algn="l"/>
            <a:endParaRPr lang="en-US" sz="2000" dirty="0" smtClean="0">
              <a:solidFill>
                <a:schemeClr val="tx1"/>
              </a:solidFill>
            </a:endParaRPr>
          </a:p>
          <a:p>
            <a:pPr algn="l"/>
            <a:r>
              <a:rPr lang="en-US" dirty="0" smtClean="0"/>
              <a:t>Monod, Jacques (1970). </a:t>
            </a:r>
            <a:r>
              <a:rPr lang="en-US" i="1" dirty="0" smtClean="0"/>
              <a:t>Chance and Necessity. </a:t>
            </a:r>
            <a:r>
              <a:rPr lang="en-US" dirty="0" smtClean="0"/>
              <a:t>New York: Alfred A. Knopf (p. 110).</a:t>
            </a:r>
            <a:endParaRPr lang="en-US" dirty="0">
              <a:solidFill>
                <a:schemeClr val="tx1"/>
              </a:solidFill>
            </a:endParaRPr>
          </a:p>
        </p:txBody>
      </p:sp>
      <p:pic>
        <p:nvPicPr>
          <p:cNvPr id="37890" name="Picture 2" descr="File:Jacques Monod nobel.jpg">
            <a:hlinkClick r:id="rId3"/>
          </p:cNvPr>
          <p:cNvPicPr>
            <a:picLocks noChangeAspect="1" noChangeArrowheads="1"/>
          </p:cNvPicPr>
          <p:nvPr/>
        </p:nvPicPr>
        <p:blipFill>
          <a:blip r:embed="rId4" cstate="print"/>
          <a:srcRect/>
          <a:stretch>
            <a:fillRect/>
          </a:stretch>
        </p:blipFill>
        <p:spPr bwMode="auto">
          <a:xfrm>
            <a:off x="3581400" y="76200"/>
            <a:ext cx="1939635" cy="2743200"/>
          </a:xfrm>
          <a:prstGeom prst="rect">
            <a:avLst/>
          </a:prstGeom>
          <a:noFill/>
        </p:spPr>
      </p:pic>
      <p:sp>
        <p:nvSpPr>
          <p:cNvPr id="5" name="TextBox 8"/>
          <p:cNvSpPr txBox="1">
            <a:spLocks noChangeArrowheads="1"/>
          </p:cNvSpPr>
          <p:nvPr/>
        </p:nvSpPr>
        <p:spPr bwMode="auto">
          <a:xfrm>
            <a:off x="0" y="1366838"/>
            <a:ext cx="3505200" cy="584200"/>
          </a:xfrm>
          <a:prstGeom prst="rect">
            <a:avLst/>
          </a:prstGeom>
          <a:noFill/>
          <a:ln w="9525">
            <a:noFill/>
            <a:miter lim="800000"/>
            <a:headEnd/>
            <a:tailEnd/>
          </a:ln>
        </p:spPr>
        <p:txBody>
          <a:bodyPr wrap="square">
            <a:spAutoFit/>
          </a:bodyPr>
          <a:lstStyle/>
          <a:p>
            <a:pPr algn="ctr"/>
            <a:r>
              <a:rPr lang="en-US" sz="3200" dirty="0" smtClean="0">
                <a:solidFill>
                  <a:srgbClr val="FFC000"/>
                </a:solidFill>
              </a:rPr>
              <a:t>Jacques Monod</a:t>
            </a:r>
            <a:endParaRPr lang="en-US" sz="3200" dirty="0">
              <a:solidFill>
                <a:srgbClr val="FFC000"/>
              </a:solidFill>
            </a:endParaRPr>
          </a:p>
        </p:txBody>
      </p:sp>
      <p:sp>
        <p:nvSpPr>
          <p:cNvPr id="6" name="TextBox 9"/>
          <p:cNvSpPr txBox="1">
            <a:spLocks noChangeArrowheads="1"/>
          </p:cNvSpPr>
          <p:nvPr/>
        </p:nvSpPr>
        <p:spPr bwMode="auto">
          <a:xfrm>
            <a:off x="5638800" y="1143000"/>
            <a:ext cx="3505200" cy="1077218"/>
          </a:xfrm>
          <a:prstGeom prst="rect">
            <a:avLst/>
          </a:prstGeom>
          <a:noFill/>
          <a:ln w="9525">
            <a:noFill/>
            <a:miter lim="800000"/>
            <a:headEnd/>
            <a:tailEnd/>
          </a:ln>
        </p:spPr>
        <p:txBody>
          <a:bodyPr wrap="square">
            <a:spAutoFit/>
          </a:bodyPr>
          <a:lstStyle/>
          <a:p>
            <a:pPr algn="ctr"/>
            <a:r>
              <a:rPr lang="en-US" sz="3200" dirty="0" smtClean="0">
                <a:solidFill>
                  <a:srgbClr val="FFC000"/>
                </a:solidFill>
              </a:rPr>
              <a:t>Biochemist,          Nobel laureate</a:t>
            </a:r>
            <a:endParaRPr lang="en-US" sz="3200" dirty="0">
              <a:solidFill>
                <a:srgbClr val="FFC000"/>
              </a:solidFill>
            </a:endParaRPr>
          </a:p>
        </p:txBody>
      </p:sp>
      <p:sp>
        <p:nvSpPr>
          <p:cNvPr id="7" name="TextBox 6"/>
          <p:cNvSpPr txBox="1"/>
          <p:nvPr/>
        </p:nvSpPr>
        <p:spPr>
          <a:xfrm>
            <a:off x="0" y="6611779"/>
            <a:ext cx="9144000" cy="246221"/>
          </a:xfrm>
          <a:prstGeom prst="rect">
            <a:avLst/>
          </a:prstGeom>
          <a:noFill/>
        </p:spPr>
        <p:txBody>
          <a:bodyPr wrap="square" rtlCol="0">
            <a:spAutoFit/>
          </a:bodyPr>
          <a:lstStyle/>
          <a:p>
            <a:pPr algn="ctr"/>
            <a:r>
              <a:rPr lang="en-US" sz="1000" dirty="0" smtClean="0"/>
              <a:t>Photo courtesy of Wikimedia Commons: http://commons.wikimedia.org/w/index.php?search=jacques+monod&amp;button=&amp;title=Special%3ASearch</a:t>
            </a:r>
            <a:endParaRPr lang="en-US" sz="10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228600" y="3581400"/>
            <a:ext cx="8763000" cy="2554545"/>
          </a:xfrm>
          <a:prstGeom prst="rect">
            <a:avLst/>
          </a:prstGeom>
          <a:noFill/>
          <a:ln w="9525">
            <a:noFill/>
            <a:miter lim="800000"/>
            <a:headEnd/>
            <a:tailEnd/>
          </a:ln>
        </p:spPr>
        <p:txBody>
          <a:bodyPr wrap="square">
            <a:spAutoFit/>
          </a:bodyPr>
          <a:lstStyle/>
          <a:p>
            <a:pPr algn="l"/>
            <a:r>
              <a:rPr lang="en-US" sz="2400" dirty="0">
                <a:solidFill>
                  <a:schemeClr val="tx1"/>
                </a:solidFill>
              </a:rPr>
              <a:t>“It is my purpose to </a:t>
            </a:r>
            <a:r>
              <a:rPr lang="en-US" sz="2400" dirty="0" smtClean="0">
                <a:solidFill>
                  <a:schemeClr val="tx1"/>
                </a:solidFill>
              </a:rPr>
              <a:t>show that </a:t>
            </a:r>
            <a:r>
              <a:rPr lang="en-US" sz="2400" dirty="0">
                <a:solidFill>
                  <a:schemeClr val="tx1"/>
                </a:solidFill>
              </a:rPr>
              <a:t>it is logically </a:t>
            </a:r>
            <a:r>
              <a:rPr lang="en-US" sz="2400" dirty="0" smtClean="0">
                <a:solidFill>
                  <a:schemeClr val="tx1"/>
                </a:solidFill>
              </a:rPr>
              <a:t>impossible </a:t>
            </a:r>
            <a:r>
              <a:rPr lang="en-US" sz="2400" dirty="0">
                <a:solidFill>
                  <a:schemeClr val="tx1"/>
                </a:solidFill>
              </a:rPr>
              <a:t>to ascribe any power to chance whatever</a:t>
            </a:r>
            <a:r>
              <a:rPr lang="en-US" sz="2400" dirty="0" smtClean="0">
                <a:solidFill>
                  <a:schemeClr val="tx1"/>
                </a:solidFill>
              </a:rPr>
              <a:t>… If </a:t>
            </a:r>
            <a:r>
              <a:rPr lang="en-US" sz="2400" dirty="0">
                <a:solidFill>
                  <a:schemeClr val="tx1"/>
                </a:solidFill>
              </a:rPr>
              <a:t>chance exists in its </a:t>
            </a:r>
            <a:r>
              <a:rPr lang="en-US" sz="2400" dirty="0" smtClean="0">
                <a:solidFill>
                  <a:schemeClr val="tx1"/>
                </a:solidFill>
              </a:rPr>
              <a:t>frailest </a:t>
            </a:r>
            <a:r>
              <a:rPr lang="en-US" sz="2400" dirty="0">
                <a:solidFill>
                  <a:schemeClr val="tx1"/>
                </a:solidFill>
              </a:rPr>
              <a:t>possible form, </a:t>
            </a:r>
            <a:r>
              <a:rPr lang="en-US" sz="2400" dirty="0" smtClean="0">
                <a:solidFill>
                  <a:schemeClr val="tx1"/>
                </a:solidFill>
              </a:rPr>
              <a:t>God </a:t>
            </a:r>
            <a:r>
              <a:rPr lang="en-US" sz="2400" dirty="0">
                <a:solidFill>
                  <a:schemeClr val="tx1"/>
                </a:solidFill>
              </a:rPr>
              <a:t>is </a:t>
            </a:r>
            <a:r>
              <a:rPr lang="en-US" sz="2400" dirty="0" smtClean="0">
                <a:solidFill>
                  <a:schemeClr val="tx1"/>
                </a:solidFill>
              </a:rPr>
              <a:t>finished… If </a:t>
            </a:r>
            <a:r>
              <a:rPr lang="en-US" sz="2400" dirty="0">
                <a:solidFill>
                  <a:schemeClr val="tx1"/>
                </a:solidFill>
              </a:rPr>
              <a:t>chance exists in any size, shape or form, </a:t>
            </a:r>
            <a:r>
              <a:rPr lang="en-US" sz="2400" dirty="0" smtClean="0">
                <a:solidFill>
                  <a:schemeClr val="tx1"/>
                </a:solidFill>
              </a:rPr>
              <a:t>God </a:t>
            </a:r>
            <a:r>
              <a:rPr lang="en-US" sz="2400" dirty="0">
                <a:solidFill>
                  <a:schemeClr val="tx1"/>
                </a:solidFill>
              </a:rPr>
              <a:t>cannot exist</a:t>
            </a:r>
            <a:r>
              <a:rPr lang="en-US" sz="2400" dirty="0" smtClean="0">
                <a:solidFill>
                  <a:schemeClr val="tx1"/>
                </a:solidFill>
              </a:rPr>
              <a:t>.”</a:t>
            </a:r>
          </a:p>
          <a:p>
            <a:pPr algn="l"/>
            <a:endParaRPr lang="en-US" sz="2400" dirty="0" smtClean="0"/>
          </a:p>
          <a:p>
            <a:r>
              <a:rPr lang="en-US" sz="2000" dirty="0" err="1" smtClean="0"/>
              <a:t>Sproul</a:t>
            </a:r>
            <a:r>
              <a:rPr lang="en-US" sz="2000" dirty="0" smtClean="0"/>
              <a:t>, </a:t>
            </a:r>
            <a:r>
              <a:rPr lang="en-US" sz="2000" dirty="0" err="1" smtClean="0"/>
              <a:t>R.C.</a:t>
            </a:r>
            <a:r>
              <a:rPr lang="en-US" sz="2000" dirty="0" smtClean="0"/>
              <a:t> (1994). </a:t>
            </a:r>
            <a:r>
              <a:rPr lang="en-US" sz="2000" i="1" dirty="0" smtClean="0"/>
              <a:t>Not a Chance: The Myth of Chance in Science &amp; </a:t>
            </a:r>
            <a:r>
              <a:rPr lang="en-US" sz="2000" dirty="0" smtClean="0"/>
              <a:t>Cosmology. Grand Rapids, MI: Baker Books (p. 3).</a:t>
            </a:r>
            <a:endParaRPr lang="en-US" sz="2400" dirty="0">
              <a:solidFill>
                <a:schemeClr val="tx1"/>
              </a:solidFill>
            </a:endParaRPr>
          </a:p>
        </p:txBody>
      </p:sp>
      <p:pic>
        <p:nvPicPr>
          <p:cNvPr id="35842" name="Picture 2" descr="File:R. C. Sproul (cropped).jpg">
            <a:hlinkClick r:id="rId2"/>
          </p:cNvPr>
          <p:cNvPicPr>
            <a:picLocks noChangeAspect="1" noChangeArrowheads="1"/>
          </p:cNvPicPr>
          <p:nvPr/>
        </p:nvPicPr>
        <p:blipFill>
          <a:blip r:embed="rId3" cstate="print"/>
          <a:srcRect/>
          <a:stretch>
            <a:fillRect/>
          </a:stretch>
        </p:blipFill>
        <p:spPr bwMode="auto">
          <a:xfrm>
            <a:off x="3515505" y="228600"/>
            <a:ext cx="2047095" cy="2743200"/>
          </a:xfrm>
          <a:prstGeom prst="rect">
            <a:avLst/>
          </a:prstGeom>
          <a:noFill/>
        </p:spPr>
      </p:pic>
      <p:sp>
        <p:nvSpPr>
          <p:cNvPr id="7" name="TextBox 8"/>
          <p:cNvSpPr txBox="1">
            <a:spLocks noChangeArrowheads="1"/>
          </p:cNvSpPr>
          <p:nvPr/>
        </p:nvSpPr>
        <p:spPr bwMode="auto">
          <a:xfrm>
            <a:off x="0" y="1366838"/>
            <a:ext cx="3505200" cy="584200"/>
          </a:xfrm>
          <a:prstGeom prst="rect">
            <a:avLst/>
          </a:prstGeom>
          <a:noFill/>
          <a:ln w="9525">
            <a:noFill/>
            <a:miter lim="800000"/>
            <a:headEnd/>
            <a:tailEnd/>
          </a:ln>
        </p:spPr>
        <p:txBody>
          <a:bodyPr wrap="square">
            <a:spAutoFit/>
          </a:bodyPr>
          <a:lstStyle/>
          <a:p>
            <a:pPr algn="ctr"/>
            <a:r>
              <a:rPr lang="en-US" sz="3200" dirty="0" smtClean="0">
                <a:solidFill>
                  <a:srgbClr val="FFC000"/>
                </a:solidFill>
              </a:rPr>
              <a:t>R. C. </a:t>
            </a:r>
            <a:r>
              <a:rPr lang="en-US" sz="3200" dirty="0" err="1" smtClean="0">
                <a:solidFill>
                  <a:srgbClr val="FFC000"/>
                </a:solidFill>
              </a:rPr>
              <a:t>Sproul</a:t>
            </a:r>
            <a:endParaRPr lang="en-US" sz="3200" dirty="0">
              <a:solidFill>
                <a:srgbClr val="FFC000"/>
              </a:solidFill>
            </a:endParaRPr>
          </a:p>
        </p:txBody>
      </p:sp>
      <p:sp>
        <p:nvSpPr>
          <p:cNvPr id="8" name="TextBox 9"/>
          <p:cNvSpPr txBox="1">
            <a:spLocks noChangeArrowheads="1"/>
          </p:cNvSpPr>
          <p:nvPr/>
        </p:nvSpPr>
        <p:spPr bwMode="auto">
          <a:xfrm>
            <a:off x="5638800" y="1143000"/>
            <a:ext cx="3505200" cy="1077218"/>
          </a:xfrm>
          <a:prstGeom prst="rect">
            <a:avLst/>
          </a:prstGeom>
          <a:noFill/>
          <a:ln w="9525">
            <a:noFill/>
            <a:miter lim="800000"/>
            <a:headEnd/>
            <a:tailEnd/>
          </a:ln>
        </p:spPr>
        <p:txBody>
          <a:bodyPr wrap="square">
            <a:spAutoFit/>
          </a:bodyPr>
          <a:lstStyle/>
          <a:p>
            <a:pPr algn="ctr"/>
            <a:r>
              <a:rPr lang="en-US" sz="3200" dirty="0" smtClean="0">
                <a:solidFill>
                  <a:srgbClr val="FFC000"/>
                </a:solidFill>
              </a:rPr>
              <a:t>Calvinist theologian, pastor</a:t>
            </a:r>
            <a:endParaRPr lang="en-US" sz="3200" dirty="0">
              <a:solidFill>
                <a:srgbClr val="FFC000"/>
              </a:solidFill>
            </a:endParaRPr>
          </a:p>
        </p:txBody>
      </p:sp>
      <p:sp>
        <p:nvSpPr>
          <p:cNvPr id="6" name="TextBox 5"/>
          <p:cNvSpPr txBox="1"/>
          <p:nvPr/>
        </p:nvSpPr>
        <p:spPr>
          <a:xfrm>
            <a:off x="0" y="6611779"/>
            <a:ext cx="9144000" cy="246221"/>
          </a:xfrm>
          <a:prstGeom prst="rect">
            <a:avLst/>
          </a:prstGeom>
          <a:noFill/>
        </p:spPr>
        <p:txBody>
          <a:bodyPr wrap="square" rtlCol="0">
            <a:spAutoFit/>
          </a:bodyPr>
          <a:lstStyle/>
          <a:p>
            <a:pPr algn="ctr"/>
            <a:r>
              <a:rPr lang="en-US" sz="1000" dirty="0" smtClean="0"/>
              <a:t>Courtesy of Wikimedia Commons: http://commons.wikimedia.org/w/index.php?search=r.+c.+sproul&amp;title=Special%3ASearch</a:t>
            </a:r>
            <a:endParaRPr lang="en-US" sz="10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0" y="2621340"/>
            <a:ext cx="9144000" cy="1569660"/>
          </a:xfrm>
          <a:prstGeom prst="rect">
            <a:avLst/>
          </a:prstGeom>
          <a:noFill/>
          <a:ln w="9525">
            <a:noFill/>
            <a:miter lim="800000"/>
            <a:headEnd/>
            <a:tailEnd/>
          </a:ln>
        </p:spPr>
        <p:txBody>
          <a:bodyPr wrap="square">
            <a:spAutoFit/>
          </a:bodyPr>
          <a:lstStyle/>
          <a:p>
            <a:pPr algn="ctr"/>
            <a:r>
              <a:rPr lang="en-US" sz="3200" u="sng" dirty="0" smtClean="0">
                <a:solidFill>
                  <a:srgbClr val="FFC000"/>
                </a:solidFill>
              </a:rPr>
              <a:t>Premise 3</a:t>
            </a:r>
          </a:p>
          <a:p>
            <a:pPr algn="ctr"/>
            <a:r>
              <a:rPr lang="en-US" sz="3200" dirty="0" smtClean="0">
                <a:solidFill>
                  <a:schemeClr val="tx2"/>
                </a:solidFill>
              </a:rPr>
              <a:t>Chance is a </a:t>
            </a:r>
            <a:r>
              <a:rPr lang="en-US" sz="3200" dirty="0">
                <a:solidFill>
                  <a:schemeClr val="tx2"/>
                </a:solidFill>
              </a:rPr>
              <a:t>major weapon of those who regard science and theology </a:t>
            </a:r>
            <a:r>
              <a:rPr lang="en-US" sz="3200" dirty="0" smtClean="0">
                <a:solidFill>
                  <a:schemeClr val="tx2"/>
                </a:solidFill>
              </a:rPr>
              <a:t>as </a:t>
            </a:r>
            <a:r>
              <a:rPr lang="en-US" sz="3200" dirty="0">
                <a:solidFill>
                  <a:schemeClr val="tx2"/>
                </a:solidFill>
              </a:rPr>
              <a:t>locked </a:t>
            </a:r>
            <a:r>
              <a:rPr lang="en-US" sz="3200" dirty="0" smtClean="0">
                <a:solidFill>
                  <a:schemeClr val="tx2"/>
                </a:solidFill>
              </a:rPr>
              <a:t>in combat</a:t>
            </a:r>
            <a:r>
              <a:rPr lang="en-US" sz="3200" dirty="0">
                <a:solidFill>
                  <a:schemeClr val="tx2"/>
                </a:solidFill>
              </a:rPr>
              <a: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p:cNvSpPr txBox="1">
            <a:spLocks noChangeArrowheads="1"/>
          </p:cNvSpPr>
          <p:nvPr/>
        </p:nvSpPr>
        <p:spPr bwMode="auto">
          <a:xfrm>
            <a:off x="0" y="1235075"/>
            <a:ext cx="9144000" cy="5355312"/>
          </a:xfrm>
          <a:prstGeom prst="rect">
            <a:avLst/>
          </a:prstGeom>
          <a:noFill/>
          <a:ln w="9525">
            <a:noFill/>
            <a:miter lim="800000"/>
            <a:headEnd/>
            <a:tailEnd/>
          </a:ln>
        </p:spPr>
        <p:txBody>
          <a:bodyPr>
            <a:spAutoFit/>
          </a:bodyPr>
          <a:lstStyle/>
          <a:p>
            <a:pPr algn="ctr"/>
            <a:r>
              <a:rPr lang="en-US" sz="3200" dirty="0" err="1" smtClean="0">
                <a:solidFill>
                  <a:schemeClr val="tx2"/>
                </a:solidFill>
              </a:rPr>
              <a:t>Sproul’s</a:t>
            </a:r>
            <a:r>
              <a:rPr lang="en-US" sz="3200" dirty="0" smtClean="0">
                <a:solidFill>
                  <a:schemeClr val="tx2"/>
                </a:solidFill>
              </a:rPr>
              <a:t> </a:t>
            </a:r>
            <a:r>
              <a:rPr lang="en-US" sz="3200" dirty="0">
                <a:solidFill>
                  <a:schemeClr val="tx2"/>
                </a:solidFill>
              </a:rPr>
              <a:t>theology                      </a:t>
            </a:r>
            <a:r>
              <a:rPr lang="en-US" sz="3200" dirty="0" smtClean="0">
                <a:solidFill>
                  <a:schemeClr val="tx2"/>
                </a:solidFill>
              </a:rPr>
              <a:t>   Monod’s </a:t>
            </a:r>
            <a:r>
              <a:rPr lang="en-US" sz="3200" dirty="0">
                <a:solidFill>
                  <a:schemeClr val="tx2"/>
                </a:solidFill>
              </a:rPr>
              <a:t>science</a:t>
            </a:r>
          </a:p>
          <a:p>
            <a:pPr algn="l"/>
            <a:endParaRPr lang="en-US" sz="2800" dirty="0">
              <a:solidFill>
                <a:schemeClr val="tx1"/>
              </a:solidFill>
            </a:endParaRPr>
          </a:p>
          <a:p>
            <a:pPr algn="l"/>
            <a:endParaRPr lang="en-US" sz="2800" dirty="0">
              <a:solidFill>
                <a:schemeClr val="tx1"/>
              </a:solidFill>
            </a:endParaRPr>
          </a:p>
          <a:p>
            <a:pPr algn="l"/>
            <a:endParaRPr lang="en-US" sz="2800" dirty="0">
              <a:solidFill>
                <a:schemeClr val="tx1"/>
              </a:solidFill>
            </a:endParaRPr>
          </a:p>
          <a:p>
            <a:pPr algn="l"/>
            <a:r>
              <a:rPr lang="en-US" sz="2400" dirty="0" smtClean="0">
                <a:sym typeface="SymbolPS" pitchFamily="18" charset="2"/>
              </a:rPr>
              <a:t>Can we bridge the theology and the science?</a:t>
            </a:r>
            <a:endParaRPr lang="en-US" sz="2400" dirty="0" smtClean="0">
              <a:solidFill>
                <a:schemeClr val="tx1"/>
              </a:solidFill>
              <a:sym typeface="SymbolPS" pitchFamily="18" charset="2"/>
            </a:endParaRPr>
          </a:p>
          <a:p>
            <a:pPr algn="l"/>
            <a:endParaRPr lang="en-US" sz="2400" dirty="0" smtClean="0">
              <a:sym typeface="SymbolPS" pitchFamily="18" charset="2"/>
            </a:endParaRPr>
          </a:p>
          <a:p>
            <a:pPr algn="l">
              <a:buClr>
                <a:srgbClr val="FFC000"/>
              </a:buClr>
              <a:buFont typeface="Arial" pitchFamily="34" charset="0"/>
              <a:buChar char="■"/>
            </a:pPr>
            <a:r>
              <a:rPr lang="en-US" sz="2400" dirty="0" smtClean="0">
                <a:solidFill>
                  <a:schemeClr val="tx1"/>
                </a:solidFill>
                <a:sym typeface="SymbolPS" pitchFamily="18" charset="2"/>
              </a:rPr>
              <a:t> Is </a:t>
            </a:r>
            <a:r>
              <a:rPr lang="en-US" sz="2400" dirty="0" err="1">
                <a:solidFill>
                  <a:schemeClr val="tx1"/>
                </a:solidFill>
                <a:sym typeface="SymbolPS" pitchFamily="18" charset="2"/>
              </a:rPr>
              <a:t>Sproul</a:t>
            </a:r>
            <a:r>
              <a:rPr lang="en-US" sz="2400" dirty="0">
                <a:solidFill>
                  <a:schemeClr val="tx1"/>
                </a:solidFill>
                <a:sym typeface="SymbolPS" pitchFamily="18" charset="2"/>
              </a:rPr>
              <a:t> correct that chance is a threat to </a:t>
            </a:r>
            <a:r>
              <a:rPr lang="en-US" sz="2400" dirty="0" smtClean="0">
                <a:solidFill>
                  <a:schemeClr val="tx1"/>
                </a:solidFill>
                <a:sym typeface="SymbolPS" pitchFamily="18" charset="2"/>
              </a:rPr>
              <a:t>God’s </a:t>
            </a:r>
            <a:r>
              <a:rPr lang="en-US" sz="2400" dirty="0">
                <a:solidFill>
                  <a:schemeClr val="tx1"/>
                </a:solidFill>
                <a:sym typeface="SymbolPS" pitchFamily="18" charset="2"/>
              </a:rPr>
              <a:t>sovereignty?</a:t>
            </a:r>
          </a:p>
          <a:p>
            <a:pPr algn="l"/>
            <a:endParaRPr lang="en-US" sz="2400" dirty="0">
              <a:solidFill>
                <a:schemeClr val="tx1"/>
              </a:solidFill>
              <a:sym typeface="SymbolPS" pitchFamily="18" charset="2"/>
            </a:endParaRPr>
          </a:p>
          <a:p>
            <a:pPr algn="l">
              <a:buClr>
                <a:srgbClr val="FFC000"/>
              </a:buClr>
              <a:buFont typeface="Arial" pitchFamily="34" charset="0"/>
              <a:buChar char="■"/>
            </a:pPr>
            <a:r>
              <a:rPr lang="en-US" sz="2400" dirty="0" smtClean="0">
                <a:solidFill>
                  <a:schemeClr val="tx1"/>
                </a:solidFill>
                <a:sym typeface="SymbolPS" pitchFamily="18" charset="2"/>
              </a:rPr>
              <a:t> Is </a:t>
            </a:r>
            <a:r>
              <a:rPr lang="en-US" sz="2400" dirty="0">
                <a:solidFill>
                  <a:schemeClr val="tx1"/>
                </a:solidFill>
                <a:sym typeface="SymbolPS" pitchFamily="18" charset="2"/>
              </a:rPr>
              <a:t>Monod correct that chance eliminates the </a:t>
            </a:r>
            <a:r>
              <a:rPr lang="en-US" sz="2400" dirty="0" smtClean="0">
                <a:solidFill>
                  <a:schemeClr val="tx1"/>
                </a:solidFill>
                <a:sym typeface="SymbolPS" pitchFamily="18" charset="2"/>
              </a:rPr>
              <a:t>need </a:t>
            </a:r>
            <a:r>
              <a:rPr lang="en-US" sz="2400" dirty="0">
                <a:solidFill>
                  <a:schemeClr val="tx1"/>
                </a:solidFill>
                <a:sym typeface="SymbolPS" pitchFamily="18" charset="2"/>
              </a:rPr>
              <a:t>for God?</a:t>
            </a:r>
          </a:p>
          <a:p>
            <a:pPr algn="l">
              <a:buFontTx/>
              <a:buChar char="-"/>
            </a:pPr>
            <a:endParaRPr lang="en-US" sz="2400" dirty="0">
              <a:solidFill>
                <a:schemeClr val="tx1"/>
              </a:solidFill>
              <a:sym typeface="SymbolPS" pitchFamily="18" charset="2"/>
            </a:endParaRPr>
          </a:p>
          <a:p>
            <a:pPr>
              <a:buClr>
                <a:srgbClr val="FFC000"/>
              </a:buClr>
              <a:buFont typeface="Arial" pitchFamily="34" charset="0"/>
              <a:buChar char="■"/>
            </a:pPr>
            <a:r>
              <a:rPr lang="en-US" sz="2400" dirty="0" smtClean="0">
                <a:solidFill>
                  <a:schemeClr val="tx1"/>
                </a:solidFill>
                <a:sym typeface="SymbolPS" pitchFamily="18" charset="2"/>
              </a:rPr>
              <a:t> Is </a:t>
            </a:r>
            <a:r>
              <a:rPr lang="en-US" sz="2400" dirty="0">
                <a:solidFill>
                  <a:schemeClr val="tx1"/>
                </a:solidFill>
                <a:sym typeface="SymbolPS" pitchFamily="18" charset="2"/>
              </a:rPr>
              <a:t>chance the antithesis of purpose</a:t>
            </a:r>
            <a:r>
              <a:rPr lang="en-US" sz="2400" dirty="0" smtClean="0">
                <a:solidFill>
                  <a:schemeClr val="tx1"/>
                </a:solidFill>
                <a:sym typeface="SymbolPS" pitchFamily="18" charset="2"/>
              </a:rPr>
              <a:t>?</a:t>
            </a:r>
          </a:p>
          <a:p>
            <a:pPr>
              <a:buClr>
                <a:srgbClr val="FFC000"/>
              </a:buClr>
              <a:buFont typeface="Arial" pitchFamily="34" charset="0"/>
              <a:buChar char="■"/>
            </a:pPr>
            <a:endParaRPr lang="en-US" sz="2400" dirty="0" smtClean="0">
              <a:sym typeface="SymbolPS" pitchFamily="18" charset="2"/>
            </a:endParaRPr>
          </a:p>
          <a:p>
            <a:pPr>
              <a:buClr>
                <a:srgbClr val="FFC000"/>
              </a:buClr>
            </a:pPr>
            <a:endParaRPr lang="en-US" sz="2400" dirty="0" smtClean="0">
              <a:sym typeface="SymbolPS" pitchFamily="18" charset="2"/>
            </a:endParaRPr>
          </a:p>
          <a:p>
            <a:pPr algn="ctr">
              <a:buClr>
                <a:srgbClr val="FFC000"/>
              </a:buClr>
            </a:pPr>
            <a:r>
              <a:rPr lang="en-US" sz="1000" dirty="0" smtClean="0">
                <a:solidFill>
                  <a:schemeClr val="tx1"/>
                </a:solidFill>
                <a:sym typeface="SymbolPS" pitchFamily="18" charset="2"/>
              </a:rPr>
              <a:t>Bridge graphic used with permission from Microsoft </a:t>
            </a:r>
            <a:endParaRPr lang="en-US" sz="1000" dirty="0">
              <a:solidFill>
                <a:schemeClr val="tx1"/>
              </a:solidFill>
            </a:endParaRPr>
          </a:p>
        </p:txBody>
      </p:sp>
      <p:pic>
        <p:nvPicPr>
          <p:cNvPr id="22531" name="Picture 6" descr="C:\Users\twwoolle\AppData\Local\Microsoft\Windows\Temporary Internet Files\Content.IE5\7PH3BWJ8\MC900233641[1].wmf"/>
          <p:cNvPicPr>
            <a:picLocks noChangeAspect="1" noChangeArrowheads="1"/>
          </p:cNvPicPr>
          <p:nvPr/>
        </p:nvPicPr>
        <p:blipFill>
          <a:blip r:embed="rId2" cstate="print"/>
          <a:srcRect/>
          <a:stretch>
            <a:fillRect/>
          </a:stretch>
        </p:blipFill>
        <p:spPr bwMode="auto">
          <a:xfrm>
            <a:off x="3298825" y="685800"/>
            <a:ext cx="2568575" cy="14620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2">
                                            <p:txEl>
                                              <p:pRg st="6" end="6"/>
                                            </p:txEl>
                                          </p:spTgt>
                                        </p:tgtEl>
                                        <p:attrNameLst>
                                          <p:attrName>style.visibility</p:attrName>
                                        </p:attrNameLst>
                                      </p:cBhvr>
                                      <p:to>
                                        <p:strVal val="visible"/>
                                      </p:to>
                                    </p:set>
                                    <p:animEffect transition="in" filter="blinds(horizontal)">
                                      <p:cBhvr>
                                        <p:cTn id="7" dur="500"/>
                                        <p:tgtEl>
                                          <p:spTgt spid="3072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22">
                                            <p:txEl>
                                              <p:pRg st="8" end="8"/>
                                            </p:txEl>
                                          </p:spTgt>
                                        </p:tgtEl>
                                        <p:attrNameLst>
                                          <p:attrName>style.visibility</p:attrName>
                                        </p:attrNameLst>
                                      </p:cBhvr>
                                      <p:to>
                                        <p:strVal val="visible"/>
                                      </p:to>
                                    </p:set>
                                    <p:animEffect transition="in" filter="box(in)">
                                      <p:cBhvr>
                                        <p:cTn id="12" dur="500"/>
                                        <p:tgtEl>
                                          <p:spTgt spid="30722">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0722">
                                            <p:txEl>
                                              <p:pRg st="10" end="10"/>
                                            </p:txEl>
                                          </p:spTgt>
                                        </p:tgtEl>
                                        <p:attrNameLst>
                                          <p:attrName>style.visibility</p:attrName>
                                        </p:attrNameLst>
                                      </p:cBhvr>
                                      <p:to>
                                        <p:strVal val="visible"/>
                                      </p:to>
                                    </p:set>
                                    <p:animEffect transition="in" filter="diamond(in)">
                                      <p:cBhvr>
                                        <p:cTn id="17" dur="2000"/>
                                        <p:tgtEl>
                                          <p:spTgt spid="30722">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0722">
                                            <p:txEl>
                                              <p:pRg st="13" end="13"/>
                                            </p:txEl>
                                          </p:spTgt>
                                        </p:tgtEl>
                                        <p:attrNameLst>
                                          <p:attrName>style.visibility</p:attrName>
                                        </p:attrNameLst>
                                      </p:cBhvr>
                                      <p:to>
                                        <p:strVal val="visible"/>
                                      </p:to>
                                    </p:set>
                                    <p:animEffect transition="in" filter="diamond(in)">
                                      <p:cBhvr>
                                        <p:cTn id="22" dur="2000"/>
                                        <p:tgtEl>
                                          <p:spTgt spid="3072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rved Up Arrow 12"/>
          <p:cNvSpPr>
            <a:spLocks noChangeArrowheads="1"/>
          </p:cNvSpPr>
          <p:nvPr/>
        </p:nvSpPr>
        <p:spPr bwMode="auto">
          <a:xfrm>
            <a:off x="2133600" y="5821363"/>
            <a:ext cx="4937125" cy="731837"/>
          </a:xfrm>
          <a:prstGeom prst="curvedUpArrow">
            <a:avLst>
              <a:gd name="adj1" fmla="val 24986"/>
              <a:gd name="adj2" fmla="val 49972"/>
              <a:gd name="adj3" fmla="val 25000"/>
            </a:avLst>
          </a:prstGeom>
          <a:solidFill>
            <a:srgbClr val="22EA56"/>
          </a:solidFill>
          <a:ln w="9525" algn="ctr">
            <a:solidFill>
              <a:schemeClr val="tx1"/>
            </a:solidFill>
            <a:round/>
            <a:headEnd/>
            <a:tailEnd/>
          </a:ln>
        </p:spPr>
        <p:txBody>
          <a:bodyPr/>
          <a:lstStyle/>
          <a:p>
            <a:endParaRPr lang="en-US"/>
          </a:p>
        </p:txBody>
      </p:sp>
      <p:sp>
        <p:nvSpPr>
          <p:cNvPr id="24579" name="Curved Right Arrow 13"/>
          <p:cNvSpPr>
            <a:spLocks noChangeArrowheads="1"/>
          </p:cNvSpPr>
          <p:nvPr/>
        </p:nvSpPr>
        <p:spPr bwMode="auto">
          <a:xfrm rot="1920000">
            <a:off x="1758950" y="1030288"/>
            <a:ext cx="808038" cy="3930650"/>
          </a:xfrm>
          <a:prstGeom prst="curvedRightArrow">
            <a:avLst>
              <a:gd name="adj1" fmla="val 24975"/>
              <a:gd name="adj2" fmla="val 49973"/>
              <a:gd name="adj3" fmla="val 25000"/>
            </a:avLst>
          </a:prstGeom>
          <a:solidFill>
            <a:srgbClr val="22EA56"/>
          </a:solidFill>
          <a:ln w="9525" algn="ctr">
            <a:solidFill>
              <a:schemeClr val="tx1"/>
            </a:solidFill>
            <a:round/>
            <a:headEnd/>
            <a:tailEnd/>
          </a:ln>
        </p:spPr>
        <p:txBody>
          <a:bodyPr/>
          <a:lstStyle/>
          <a:p>
            <a:endParaRPr lang="en-US"/>
          </a:p>
        </p:txBody>
      </p:sp>
      <p:sp>
        <p:nvSpPr>
          <p:cNvPr id="24580" name="Curved Up Arrow 14"/>
          <p:cNvSpPr>
            <a:spLocks noChangeArrowheads="1"/>
          </p:cNvSpPr>
          <p:nvPr/>
        </p:nvSpPr>
        <p:spPr bwMode="auto">
          <a:xfrm rot="-7860000">
            <a:off x="5683251" y="2882900"/>
            <a:ext cx="3109912" cy="731837"/>
          </a:xfrm>
          <a:prstGeom prst="curvedUpArrow">
            <a:avLst>
              <a:gd name="adj1" fmla="val 25005"/>
              <a:gd name="adj2" fmla="val 49990"/>
              <a:gd name="adj3" fmla="val 25491"/>
            </a:avLst>
          </a:prstGeom>
          <a:solidFill>
            <a:srgbClr val="22EA56"/>
          </a:solidFill>
          <a:ln w="9525" algn="ctr">
            <a:solidFill>
              <a:schemeClr val="tx1"/>
            </a:solidFill>
            <a:round/>
            <a:headEnd/>
            <a:tailEnd/>
          </a:ln>
        </p:spPr>
        <p:txBody>
          <a:bodyPr/>
          <a:lstStyle/>
          <a:p>
            <a:endParaRPr lang="en-US"/>
          </a:p>
        </p:txBody>
      </p:sp>
      <p:sp>
        <p:nvSpPr>
          <p:cNvPr id="24581" name="TextBox 15"/>
          <p:cNvSpPr txBox="1">
            <a:spLocks noChangeArrowheads="1"/>
          </p:cNvSpPr>
          <p:nvPr/>
        </p:nvSpPr>
        <p:spPr bwMode="auto">
          <a:xfrm>
            <a:off x="3429000" y="1371600"/>
            <a:ext cx="4038600" cy="461665"/>
          </a:xfrm>
          <a:prstGeom prst="rect">
            <a:avLst/>
          </a:prstGeom>
          <a:noFill/>
          <a:ln w="9525">
            <a:noFill/>
            <a:miter lim="800000"/>
            <a:headEnd/>
            <a:tailEnd/>
          </a:ln>
        </p:spPr>
        <p:txBody>
          <a:bodyPr>
            <a:spAutoFit/>
          </a:bodyPr>
          <a:lstStyle/>
          <a:p>
            <a:r>
              <a:rPr lang="en-US" sz="2400" dirty="0">
                <a:solidFill>
                  <a:schemeClr val="tx1"/>
                </a:solidFill>
              </a:rPr>
              <a:t>Antiquity (causal</a:t>
            </a:r>
            <a:r>
              <a:rPr lang="en-US" sz="2400" dirty="0" smtClean="0">
                <a:solidFill>
                  <a:schemeClr val="tx1"/>
                </a:solidFill>
              </a:rPr>
              <a:t>)</a:t>
            </a:r>
            <a:endParaRPr lang="en-US" sz="2400" b="1" i="1" dirty="0">
              <a:solidFill>
                <a:schemeClr val="tx2"/>
              </a:solidFill>
            </a:endParaRPr>
          </a:p>
        </p:txBody>
      </p:sp>
      <p:sp>
        <p:nvSpPr>
          <p:cNvPr id="24582" name="TextBox 16"/>
          <p:cNvSpPr txBox="1">
            <a:spLocks noChangeArrowheads="1"/>
          </p:cNvSpPr>
          <p:nvPr/>
        </p:nvSpPr>
        <p:spPr bwMode="auto">
          <a:xfrm>
            <a:off x="1752600" y="4362271"/>
            <a:ext cx="1828800" cy="1200329"/>
          </a:xfrm>
          <a:prstGeom prst="rect">
            <a:avLst/>
          </a:prstGeom>
          <a:noFill/>
          <a:ln w="9525">
            <a:noFill/>
            <a:miter lim="800000"/>
            <a:headEnd/>
            <a:tailEnd/>
          </a:ln>
        </p:spPr>
        <p:txBody>
          <a:bodyPr wrap="square">
            <a:spAutoFit/>
          </a:bodyPr>
          <a:lstStyle/>
          <a:p>
            <a:pPr algn="ctr"/>
            <a:r>
              <a:rPr lang="en-US" sz="2400" b="1" i="1" dirty="0">
                <a:solidFill>
                  <a:schemeClr val="tx2"/>
                </a:solidFill>
              </a:rPr>
              <a:t>Christian </a:t>
            </a:r>
            <a:endParaRPr lang="en-US" sz="2400" b="1" i="1" dirty="0" smtClean="0">
              <a:solidFill>
                <a:schemeClr val="tx2"/>
              </a:solidFill>
            </a:endParaRPr>
          </a:p>
          <a:p>
            <a:pPr algn="ctr"/>
            <a:r>
              <a:rPr lang="en-US" sz="2400" b="1" i="1" dirty="0" smtClean="0">
                <a:solidFill>
                  <a:schemeClr val="tx2"/>
                </a:solidFill>
              </a:rPr>
              <a:t>Worldview </a:t>
            </a:r>
          </a:p>
          <a:p>
            <a:pPr algn="ctr"/>
            <a:r>
              <a:rPr lang="en-US" sz="2400" dirty="0" smtClean="0">
                <a:solidFill>
                  <a:schemeClr val="tx1"/>
                </a:solidFill>
              </a:rPr>
              <a:t>(causal)</a:t>
            </a:r>
            <a:endParaRPr lang="en-US" sz="2400" dirty="0">
              <a:solidFill>
                <a:schemeClr val="tx1"/>
              </a:solidFill>
            </a:endParaRPr>
          </a:p>
        </p:txBody>
      </p:sp>
      <p:sp>
        <p:nvSpPr>
          <p:cNvPr id="24583" name="TextBox 17"/>
          <p:cNvSpPr txBox="1">
            <a:spLocks noChangeArrowheads="1"/>
          </p:cNvSpPr>
          <p:nvPr/>
        </p:nvSpPr>
        <p:spPr bwMode="auto">
          <a:xfrm>
            <a:off x="5334000" y="4670425"/>
            <a:ext cx="1828800" cy="1200329"/>
          </a:xfrm>
          <a:prstGeom prst="rect">
            <a:avLst/>
          </a:prstGeom>
          <a:noFill/>
          <a:ln w="9525">
            <a:noFill/>
            <a:miter lim="800000"/>
            <a:headEnd/>
            <a:tailEnd/>
          </a:ln>
        </p:spPr>
        <p:txBody>
          <a:bodyPr wrap="square">
            <a:spAutoFit/>
          </a:bodyPr>
          <a:lstStyle/>
          <a:p>
            <a:pPr algn="ctr"/>
            <a:r>
              <a:rPr lang="en-US" sz="2400" b="1" i="1" dirty="0">
                <a:solidFill>
                  <a:schemeClr val="tx2"/>
                </a:solidFill>
              </a:rPr>
              <a:t>Scientific </a:t>
            </a:r>
            <a:endParaRPr lang="en-US" sz="2400" b="1" i="1" dirty="0" smtClean="0">
              <a:solidFill>
                <a:schemeClr val="tx2"/>
              </a:solidFill>
            </a:endParaRPr>
          </a:p>
          <a:p>
            <a:pPr algn="ctr"/>
            <a:r>
              <a:rPr lang="en-US" sz="2400" b="1" i="1" dirty="0" smtClean="0">
                <a:solidFill>
                  <a:schemeClr val="tx2"/>
                </a:solidFill>
              </a:rPr>
              <a:t>Worldview</a:t>
            </a:r>
            <a:endParaRPr lang="en-US" sz="2400" b="1" i="1" dirty="0">
              <a:solidFill>
                <a:schemeClr val="tx2"/>
              </a:solidFill>
            </a:endParaRPr>
          </a:p>
          <a:p>
            <a:pPr algn="ctr"/>
            <a:r>
              <a:rPr lang="en-US" sz="2400" dirty="0">
                <a:solidFill>
                  <a:schemeClr val="tx1"/>
                </a:solidFill>
              </a:rPr>
              <a:t>(causal)</a:t>
            </a:r>
          </a:p>
        </p:txBody>
      </p:sp>
      <p:sp>
        <p:nvSpPr>
          <p:cNvPr id="24584" name="TextBox 18"/>
          <p:cNvSpPr txBox="1">
            <a:spLocks noChangeArrowheads="1"/>
          </p:cNvSpPr>
          <p:nvPr/>
        </p:nvSpPr>
        <p:spPr bwMode="auto">
          <a:xfrm>
            <a:off x="0" y="177800"/>
            <a:ext cx="9144000" cy="584200"/>
          </a:xfrm>
          <a:prstGeom prst="rect">
            <a:avLst/>
          </a:prstGeom>
          <a:noFill/>
          <a:ln w="9525">
            <a:noFill/>
            <a:miter lim="800000"/>
            <a:headEnd/>
            <a:tailEnd/>
          </a:ln>
        </p:spPr>
        <p:txBody>
          <a:bodyPr>
            <a:spAutoFit/>
          </a:bodyPr>
          <a:lstStyle/>
          <a:p>
            <a:r>
              <a:rPr lang="en-US" sz="3200" b="1" dirty="0">
                <a:solidFill>
                  <a:schemeClr val="tx2"/>
                </a:solidFill>
              </a:rPr>
              <a:t>A Brief History of Chance</a:t>
            </a:r>
          </a:p>
        </p:txBody>
      </p:sp>
      <p:pic>
        <p:nvPicPr>
          <p:cNvPr id="24585" name="Picture 11" descr="http://zebu.uoregon.edu/~imamura/FPS/images/heisenberg_uncertainty_principle.gif"/>
          <p:cNvPicPr>
            <a:picLocks noChangeAspect="1" noChangeArrowheads="1"/>
          </p:cNvPicPr>
          <p:nvPr/>
        </p:nvPicPr>
        <p:blipFill>
          <a:blip r:embed="rId2" cstate="print"/>
          <a:srcRect/>
          <a:stretch>
            <a:fillRect/>
          </a:stretch>
        </p:blipFill>
        <p:spPr bwMode="auto">
          <a:xfrm>
            <a:off x="7924800" y="2133600"/>
            <a:ext cx="1076325" cy="1295400"/>
          </a:xfrm>
          <a:prstGeom prst="rect">
            <a:avLst/>
          </a:prstGeom>
          <a:noFill/>
          <a:ln w="9525">
            <a:noFill/>
            <a:miter lim="800000"/>
            <a:headEnd/>
            <a:tailEnd/>
          </a:ln>
        </p:spPr>
      </p:pic>
      <p:pic>
        <p:nvPicPr>
          <p:cNvPr id="31747" name="Picture 3" descr="C:\Users\twwoolle\AppData\Local\Microsoft\Windows\Temporary Internet Files\Content.IE5\M28KNAKJ\MC900436624[1].wmf"/>
          <p:cNvPicPr>
            <a:picLocks noChangeAspect="1" noChangeArrowheads="1"/>
          </p:cNvPicPr>
          <p:nvPr/>
        </p:nvPicPr>
        <p:blipFill>
          <a:blip r:embed="rId3" cstate="print"/>
          <a:srcRect/>
          <a:stretch>
            <a:fillRect/>
          </a:stretch>
        </p:blipFill>
        <p:spPr bwMode="auto">
          <a:xfrm>
            <a:off x="304800" y="990600"/>
            <a:ext cx="1828800" cy="1565275"/>
          </a:xfrm>
          <a:prstGeom prst="rect">
            <a:avLst/>
          </a:prstGeom>
          <a:noFill/>
        </p:spPr>
      </p:pic>
      <p:pic>
        <p:nvPicPr>
          <p:cNvPr id="31748" name="Picture 4" descr="C:\Users\twwoolle\AppData\Local\Microsoft\Windows\Temporary Internet Files\Content.IE5\13DOUMDV\MC900332430[1].wmf"/>
          <p:cNvPicPr>
            <a:picLocks noChangeAspect="1" noChangeArrowheads="1"/>
          </p:cNvPicPr>
          <p:nvPr/>
        </p:nvPicPr>
        <p:blipFill>
          <a:blip r:embed="rId4" cstate="print"/>
          <a:srcRect/>
          <a:stretch>
            <a:fillRect/>
          </a:stretch>
        </p:blipFill>
        <p:spPr bwMode="auto">
          <a:xfrm>
            <a:off x="0" y="4988966"/>
            <a:ext cx="1808683" cy="1869034"/>
          </a:xfrm>
          <a:prstGeom prst="rect">
            <a:avLst/>
          </a:prstGeom>
          <a:noFill/>
        </p:spPr>
      </p:pic>
      <p:pic>
        <p:nvPicPr>
          <p:cNvPr id="31749" name="Picture 5" descr="C:\Users\twwoolle\AppData\Local\Microsoft\Windows\Temporary Internet Files\Content.IE5\13DOUMDV\MP900316568[1].jpg"/>
          <p:cNvPicPr>
            <a:picLocks noChangeAspect="1" noChangeArrowheads="1"/>
          </p:cNvPicPr>
          <p:nvPr/>
        </p:nvPicPr>
        <p:blipFill>
          <a:blip r:embed="rId5" cstate="print"/>
          <a:srcRect/>
          <a:stretch>
            <a:fillRect/>
          </a:stretch>
        </p:blipFill>
        <p:spPr bwMode="auto">
          <a:xfrm>
            <a:off x="7086600" y="4777740"/>
            <a:ext cx="2057400" cy="1440180"/>
          </a:xfrm>
          <a:prstGeom prst="rect">
            <a:avLst/>
          </a:prstGeom>
          <a:noFill/>
        </p:spPr>
      </p:pic>
      <p:pic>
        <p:nvPicPr>
          <p:cNvPr id="31751" name="Picture 7" descr="File:Stephen Hawking.StarChild.jpg">
            <a:hlinkClick r:id="rId6"/>
          </p:cNvPr>
          <p:cNvPicPr>
            <a:picLocks noChangeAspect="1" noChangeArrowheads="1"/>
          </p:cNvPicPr>
          <p:nvPr/>
        </p:nvPicPr>
        <p:blipFill>
          <a:blip r:embed="rId7" cstate="print"/>
          <a:srcRect/>
          <a:stretch>
            <a:fillRect/>
          </a:stretch>
        </p:blipFill>
        <p:spPr bwMode="auto">
          <a:xfrm>
            <a:off x="6553200" y="0"/>
            <a:ext cx="1619250" cy="2325243"/>
          </a:xfrm>
          <a:prstGeom prst="rect">
            <a:avLst/>
          </a:prstGeom>
          <a:noFill/>
        </p:spPr>
      </p:pic>
      <p:sp>
        <p:nvSpPr>
          <p:cNvPr id="20" name="Rectangle 19"/>
          <p:cNvSpPr/>
          <p:nvPr/>
        </p:nvSpPr>
        <p:spPr>
          <a:xfrm>
            <a:off x="2590800" y="2209800"/>
            <a:ext cx="3608680" cy="461665"/>
          </a:xfrm>
          <a:prstGeom prst="rect">
            <a:avLst/>
          </a:prstGeom>
        </p:spPr>
        <p:txBody>
          <a:bodyPr wrap="none">
            <a:spAutoFit/>
          </a:bodyPr>
          <a:lstStyle/>
          <a:p>
            <a:r>
              <a:rPr lang="en-US" sz="2400" dirty="0" smtClean="0"/>
              <a:t>Post-modernity (</a:t>
            </a:r>
            <a:r>
              <a:rPr lang="en-US" sz="2400" dirty="0" err="1" smtClean="0"/>
              <a:t>acausal</a:t>
            </a:r>
            <a:r>
              <a:rPr lang="en-US" sz="2400" dirty="0" smtClean="0"/>
              <a:t>)</a:t>
            </a:r>
            <a:endParaRPr lang="en-US" sz="2400" dirty="0"/>
          </a:p>
        </p:txBody>
      </p:sp>
      <p:sp>
        <p:nvSpPr>
          <p:cNvPr id="21" name="Rectangle 20"/>
          <p:cNvSpPr/>
          <p:nvPr/>
        </p:nvSpPr>
        <p:spPr>
          <a:xfrm>
            <a:off x="3124200" y="1824335"/>
            <a:ext cx="2971800" cy="461665"/>
          </a:xfrm>
          <a:prstGeom prst="rect">
            <a:avLst/>
          </a:prstGeom>
        </p:spPr>
        <p:txBody>
          <a:bodyPr wrap="square">
            <a:spAutoFit/>
          </a:bodyPr>
          <a:lstStyle/>
          <a:p>
            <a:r>
              <a:rPr lang="en-US" sz="2400" b="1" i="1" dirty="0" smtClean="0">
                <a:solidFill>
                  <a:schemeClr val="tx2"/>
                </a:solidFill>
              </a:rPr>
              <a:t>Chance Worldview</a:t>
            </a:r>
            <a:endParaRPr lang="en-US" sz="2400" b="1" i="1" dirty="0">
              <a:solidFill>
                <a:schemeClr val="tx2"/>
              </a:solidFill>
            </a:endParaRPr>
          </a:p>
        </p:txBody>
      </p:sp>
      <p:sp>
        <p:nvSpPr>
          <p:cNvPr id="22" name="TextBox 21"/>
          <p:cNvSpPr txBox="1"/>
          <p:nvPr/>
        </p:nvSpPr>
        <p:spPr>
          <a:xfrm>
            <a:off x="2133600" y="6477000"/>
            <a:ext cx="7010400" cy="400110"/>
          </a:xfrm>
          <a:prstGeom prst="rect">
            <a:avLst/>
          </a:prstGeom>
          <a:noFill/>
        </p:spPr>
        <p:txBody>
          <a:bodyPr wrap="square" rtlCol="0">
            <a:spAutoFit/>
          </a:bodyPr>
          <a:lstStyle/>
          <a:p>
            <a:pPr algn="r"/>
            <a:r>
              <a:rPr lang="en-US" sz="1000" dirty="0" smtClean="0"/>
              <a:t>All graphics/images with permission of Microsoft</a:t>
            </a:r>
          </a:p>
          <a:p>
            <a:pPr algn="r"/>
            <a:r>
              <a:rPr lang="en-US" sz="1000" dirty="0" smtClean="0"/>
              <a:t>Photo of Stephen Hawking courtesy of Wikimedia Commons: http://</a:t>
            </a:r>
            <a:r>
              <a:rPr lang="en-US" sz="1000" dirty="0" err="1" smtClean="0"/>
              <a:t>commons.wikimedia.org</a:t>
            </a:r>
            <a:r>
              <a:rPr lang="en-US" sz="1000" dirty="0" smtClean="0"/>
              <a:t>/wiki/</a:t>
            </a:r>
            <a:r>
              <a:rPr lang="en-US" sz="1000" dirty="0" err="1" smtClean="0"/>
              <a:t>Stephen_Hawking</a:t>
            </a:r>
            <a:endParaRPr lang="en-US" sz="1000" dirty="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0" y="76200"/>
            <a:ext cx="9144000" cy="584775"/>
          </a:xfrm>
          <a:prstGeom prst="rect">
            <a:avLst/>
          </a:prstGeom>
          <a:noFill/>
          <a:ln w="9525">
            <a:noFill/>
            <a:miter lim="800000"/>
            <a:headEnd/>
            <a:tailEnd/>
          </a:ln>
        </p:spPr>
        <p:txBody>
          <a:bodyPr>
            <a:spAutoFit/>
          </a:bodyPr>
          <a:lstStyle/>
          <a:p>
            <a:pPr algn="ctr"/>
            <a:r>
              <a:rPr lang="en-US" sz="3200" dirty="0">
                <a:solidFill>
                  <a:schemeClr val="tx2"/>
                </a:solidFill>
              </a:rPr>
              <a:t>What is </a:t>
            </a:r>
            <a:r>
              <a:rPr lang="en-US" sz="3200" dirty="0" smtClean="0">
                <a:solidFill>
                  <a:schemeClr val="tx2"/>
                </a:solidFill>
              </a:rPr>
              <a:t>Chance</a:t>
            </a:r>
            <a:r>
              <a:rPr lang="en-US" sz="3200" dirty="0">
                <a:solidFill>
                  <a:schemeClr val="tx2"/>
                </a:solidFill>
              </a:rPr>
              <a:t>?</a:t>
            </a:r>
          </a:p>
        </p:txBody>
      </p:sp>
      <p:sp>
        <p:nvSpPr>
          <p:cNvPr id="26627" name="TextBox 4"/>
          <p:cNvSpPr txBox="1">
            <a:spLocks noChangeArrowheads="1"/>
          </p:cNvSpPr>
          <p:nvPr/>
        </p:nvSpPr>
        <p:spPr bwMode="auto">
          <a:xfrm>
            <a:off x="0" y="1536680"/>
            <a:ext cx="9144000" cy="3416320"/>
          </a:xfrm>
          <a:prstGeom prst="rect">
            <a:avLst/>
          </a:prstGeom>
          <a:noFill/>
          <a:ln w="9525">
            <a:noFill/>
            <a:miter lim="800000"/>
            <a:headEnd/>
            <a:tailEnd/>
          </a:ln>
        </p:spPr>
        <p:txBody>
          <a:bodyPr>
            <a:spAutoFit/>
          </a:bodyPr>
          <a:lstStyle/>
          <a:p>
            <a:pPr algn="l">
              <a:buClr>
                <a:srgbClr val="FFC000"/>
              </a:buClr>
              <a:buFont typeface="Arial" pitchFamily="34" charset="0"/>
              <a:buChar char="■"/>
            </a:pPr>
            <a:r>
              <a:rPr lang="en-US" sz="2400" dirty="0" smtClean="0">
                <a:solidFill>
                  <a:schemeClr val="tx1"/>
                </a:solidFill>
              </a:rPr>
              <a:t> “the </a:t>
            </a:r>
            <a:r>
              <a:rPr lang="en-US" sz="2400" dirty="0">
                <a:solidFill>
                  <a:schemeClr val="tx1"/>
                </a:solidFill>
              </a:rPr>
              <a:t>absence of any cause of events that can be predicted, </a:t>
            </a:r>
            <a:r>
              <a:rPr lang="en-US" sz="2400" dirty="0" smtClean="0">
                <a:solidFill>
                  <a:schemeClr val="tx1"/>
                </a:solidFill>
              </a:rPr>
              <a:t>	understood</a:t>
            </a:r>
            <a:r>
              <a:rPr lang="en-US" sz="2400" dirty="0">
                <a:solidFill>
                  <a:schemeClr val="tx1"/>
                </a:solidFill>
              </a:rPr>
              <a:t>, or </a:t>
            </a:r>
            <a:r>
              <a:rPr lang="en-US" sz="2400" dirty="0" smtClean="0">
                <a:solidFill>
                  <a:schemeClr val="tx1"/>
                </a:solidFill>
              </a:rPr>
              <a:t>controlled” </a:t>
            </a:r>
            <a:r>
              <a:rPr lang="en-US" sz="2400" baseline="30000" dirty="0">
                <a:solidFill>
                  <a:schemeClr val="tx1"/>
                </a:solidFill>
              </a:rPr>
              <a:t>1</a:t>
            </a:r>
          </a:p>
          <a:p>
            <a:pPr algn="l"/>
            <a:endParaRPr lang="en-US" sz="2400" dirty="0">
              <a:solidFill>
                <a:schemeClr val="tx1"/>
              </a:solidFill>
            </a:endParaRPr>
          </a:p>
          <a:p>
            <a:pPr algn="l"/>
            <a:r>
              <a:rPr lang="en-US" sz="2400" dirty="0" smtClean="0">
                <a:solidFill>
                  <a:schemeClr val="tx1"/>
                </a:solidFill>
              </a:rPr>
              <a:t>	(</a:t>
            </a:r>
            <a:r>
              <a:rPr lang="en-US" sz="2400" dirty="0">
                <a:solidFill>
                  <a:schemeClr val="tx1"/>
                </a:solidFill>
              </a:rPr>
              <a:t>i.e., chance is not a causal </a:t>
            </a:r>
            <a:r>
              <a:rPr lang="en-US" sz="2400" dirty="0" smtClean="0">
                <a:solidFill>
                  <a:schemeClr val="tx1"/>
                </a:solidFill>
              </a:rPr>
              <a:t>agent)</a:t>
            </a:r>
            <a:endParaRPr lang="en-US" sz="2400" dirty="0">
              <a:solidFill>
                <a:schemeClr val="tx1"/>
              </a:solidFill>
            </a:endParaRPr>
          </a:p>
          <a:p>
            <a:pPr algn="l"/>
            <a:endParaRPr lang="en-US" sz="2400" dirty="0">
              <a:solidFill>
                <a:schemeClr val="tx1"/>
              </a:solidFill>
            </a:endParaRPr>
          </a:p>
          <a:p>
            <a:pPr algn="l"/>
            <a:endParaRPr lang="en-US" sz="2400" dirty="0">
              <a:solidFill>
                <a:schemeClr val="tx1"/>
              </a:solidFill>
            </a:endParaRPr>
          </a:p>
          <a:p>
            <a:pPr algn="l">
              <a:buClr>
                <a:srgbClr val="FFC000"/>
              </a:buClr>
              <a:buFont typeface="Arial" pitchFamily="34" charset="0"/>
              <a:buChar char="■"/>
            </a:pPr>
            <a:r>
              <a:rPr lang="en-US" sz="2400" dirty="0" smtClean="0">
                <a:solidFill>
                  <a:schemeClr val="tx1"/>
                </a:solidFill>
              </a:rPr>
              <a:t> “the </a:t>
            </a:r>
            <a:r>
              <a:rPr lang="en-US" sz="2400" dirty="0">
                <a:solidFill>
                  <a:schemeClr val="tx1"/>
                </a:solidFill>
              </a:rPr>
              <a:t>intersection of two or more lines of causality that are </a:t>
            </a:r>
            <a:r>
              <a:rPr lang="en-US" sz="2400" dirty="0" smtClean="0">
                <a:solidFill>
                  <a:schemeClr val="tx1"/>
                </a:solidFill>
              </a:rPr>
              <a:t>	independent </a:t>
            </a:r>
            <a:r>
              <a:rPr lang="en-US" sz="2400" dirty="0">
                <a:solidFill>
                  <a:schemeClr val="tx1"/>
                </a:solidFill>
              </a:rPr>
              <a:t>of each other, in a way that is accidental and </a:t>
            </a:r>
            <a:r>
              <a:rPr lang="en-US" sz="2400" dirty="0" smtClean="0">
                <a:solidFill>
                  <a:schemeClr val="tx1"/>
                </a:solidFill>
              </a:rPr>
              <a:t>	unintended </a:t>
            </a:r>
            <a:r>
              <a:rPr lang="en-US" sz="2400" dirty="0">
                <a:solidFill>
                  <a:schemeClr val="tx1"/>
                </a:solidFill>
              </a:rPr>
              <a:t>by the agents </a:t>
            </a:r>
            <a:r>
              <a:rPr lang="en-US" sz="2400" dirty="0" smtClean="0">
                <a:solidFill>
                  <a:schemeClr val="tx1"/>
                </a:solidFill>
              </a:rPr>
              <a:t>involved” </a:t>
            </a:r>
            <a:r>
              <a:rPr lang="en-US" sz="2400" baseline="30000" dirty="0">
                <a:solidFill>
                  <a:schemeClr val="tx1"/>
                </a:solidFill>
              </a:rPr>
              <a:t>2</a:t>
            </a:r>
          </a:p>
        </p:txBody>
      </p:sp>
      <p:sp>
        <p:nvSpPr>
          <p:cNvPr id="26628" name="TextBox 5"/>
          <p:cNvSpPr txBox="1">
            <a:spLocks noChangeArrowheads="1"/>
          </p:cNvSpPr>
          <p:nvPr/>
        </p:nvSpPr>
        <p:spPr bwMode="auto">
          <a:xfrm>
            <a:off x="0" y="6172200"/>
            <a:ext cx="9144000" cy="492443"/>
          </a:xfrm>
          <a:prstGeom prst="rect">
            <a:avLst/>
          </a:prstGeom>
          <a:noFill/>
          <a:ln w="9525">
            <a:noFill/>
            <a:miter lim="800000"/>
            <a:headEnd/>
            <a:tailEnd/>
          </a:ln>
        </p:spPr>
        <p:txBody>
          <a:bodyPr>
            <a:spAutoFit/>
          </a:bodyPr>
          <a:lstStyle/>
          <a:p>
            <a:pPr algn="l"/>
            <a:r>
              <a:rPr lang="en-US" sz="1300" baseline="30000" dirty="0">
                <a:solidFill>
                  <a:schemeClr val="tx1"/>
                </a:solidFill>
              </a:rPr>
              <a:t>1</a:t>
            </a:r>
            <a:r>
              <a:rPr lang="en-US" sz="1300" dirty="0">
                <a:solidFill>
                  <a:schemeClr val="tx1"/>
                </a:solidFill>
              </a:rPr>
              <a:t> </a:t>
            </a:r>
            <a:r>
              <a:rPr lang="en-US" sz="1300" dirty="0" err="1">
                <a:solidFill>
                  <a:schemeClr val="tx1"/>
                </a:solidFill>
              </a:rPr>
              <a:t>Dictionary.com</a:t>
            </a:r>
            <a:endParaRPr lang="en-US" sz="1300" dirty="0">
              <a:solidFill>
                <a:schemeClr val="tx1"/>
              </a:solidFill>
            </a:endParaRPr>
          </a:p>
          <a:p>
            <a:pPr algn="l"/>
            <a:r>
              <a:rPr lang="en-US" sz="1300" baseline="30000" dirty="0">
                <a:solidFill>
                  <a:schemeClr val="tx1"/>
                </a:solidFill>
              </a:rPr>
              <a:t>2</a:t>
            </a:r>
            <a:r>
              <a:rPr lang="en-US" sz="1300" dirty="0">
                <a:solidFill>
                  <a:schemeClr val="tx1"/>
                </a:solidFill>
              </a:rPr>
              <a:t> Baglow, CT (2009). </a:t>
            </a:r>
            <a:r>
              <a:rPr lang="en-US" sz="1300" i="1" dirty="0">
                <a:solidFill>
                  <a:schemeClr val="tx1"/>
                </a:solidFill>
              </a:rPr>
              <a:t>Faith, Science &amp; Reason: Theology on the Cutting Edge. Woodridge, IL: Midwest Theological Forum.</a:t>
            </a:r>
            <a:endParaRPr lang="en-US" sz="1300" dirty="0">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Box 4"/>
          <p:cNvSpPr txBox="1">
            <a:spLocks noChangeArrowheads="1"/>
          </p:cNvSpPr>
          <p:nvPr/>
        </p:nvSpPr>
        <p:spPr bwMode="auto">
          <a:xfrm>
            <a:off x="0" y="6019800"/>
            <a:ext cx="9144000" cy="461665"/>
          </a:xfrm>
          <a:prstGeom prst="rect">
            <a:avLst/>
          </a:prstGeom>
          <a:noFill/>
          <a:ln w="9525">
            <a:noFill/>
            <a:miter lim="800000"/>
            <a:headEnd/>
            <a:tailEnd/>
          </a:ln>
        </p:spPr>
        <p:txBody>
          <a:bodyPr>
            <a:spAutoFit/>
          </a:bodyPr>
          <a:lstStyle/>
          <a:p>
            <a:pPr algn="ctr"/>
            <a:r>
              <a:rPr lang="en-US" sz="2400" dirty="0">
                <a:solidFill>
                  <a:schemeClr val="tx1"/>
                </a:solidFill>
              </a:rPr>
              <a:t>Historical contingency / accident</a:t>
            </a:r>
          </a:p>
        </p:txBody>
      </p:sp>
      <p:sp>
        <p:nvSpPr>
          <p:cNvPr id="5" name="TextBox 2"/>
          <p:cNvSpPr txBox="1">
            <a:spLocks noChangeArrowheads="1"/>
          </p:cNvSpPr>
          <p:nvPr/>
        </p:nvSpPr>
        <p:spPr bwMode="auto">
          <a:xfrm>
            <a:off x="0" y="228600"/>
            <a:ext cx="9144000" cy="584200"/>
          </a:xfrm>
          <a:prstGeom prst="rect">
            <a:avLst/>
          </a:prstGeom>
          <a:noFill/>
          <a:ln w="9525">
            <a:noFill/>
            <a:miter lim="800000"/>
            <a:headEnd/>
            <a:tailEnd/>
          </a:ln>
        </p:spPr>
        <p:txBody>
          <a:bodyPr>
            <a:spAutoFit/>
          </a:bodyPr>
          <a:lstStyle/>
          <a:p>
            <a:pPr algn="ctr"/>
            <a:r>
              <a:rPr lang="en-US" sz="3200" dirty="0" smtClean="0">
                <a:solidFill>
                  <a:schemeClr val="tx2"/>
                </a:solidFill>
              </a:rPr>
              <a:t>Chance as the Ignorance </a:t>
            </a:r>
            <a:r>
              <a:rPr lang="en-US" sz="3200" dirty="0">
                <a:solidFill>
                  <a:schemeClr val="tx2"/>
                </a:solidFill>
              </a:rPr>
              <a:t>of Causes</a:t>
            </a:r>
          </a:p>
        </p:txBody>
      </p:sp>
      <p:pic>
        <p:nvPicPr>
          <p:cNvPr id="21506" name="Picture 2" descr="File:TomCruiseDec08MTVwatch.jpg">
            <a:hlinkClick r:id="rId2"/>
          </p:cNvPr>
          <p:cNvPicPr>
            <a:picLocks noChangeAspect="1" noChangeArrowheads="1"/>
          </p:cNvPicPr>
          <p:nvPr/>
        </p:nvPicPr>
        <p:blipFill>
          <a:blip r:embed="rId3" cstate="print"/>
          <a:srcRect/>
          <a:stretch>
            <a:fillRect/>
          </a:stretch>
        </p:blipFill>
        <p:spPr bwMode="auto">
          <a:xfrm>
            <a:off x="2553656" y="1143000"/>
            <a:ext cx="3999544" cy="4572000"/>
          </a:xfrm>
          <a:prstGeom prst="rect">
            <a:avLst/>
          </a:prstGeom>
          <a:noFill/>
          <a:ln w="38100">
            <a:solidFill>
              <a:srgbClr val="FF9933"/>
            </a:solidFill>
          </a:ln>
        </p:spPr>
      </p:pic>
      <p:sp>
        <p:nvSpPr>
          <p:cNvPr id="6" name="TextBox 5"/>
          <p:cNvSpPr txBox="1"/>
          <p:nvPr/>
        </p:nvSpPr>
        <p:spPr>
          <a:xfrm>
            <a:off x="0" y="3135868"/>
            <a:ext cx="2514600" cy="461665"/>
          </a:xfrm>
          <a:prstGeom prst="rect">
            <a:avLst/>
          </a:prstGeom>
          <a:noFill/>
        </p:spPr>
        <p:txBody>
          <a:bodyPr wrap="square" rtlCol="0">
            <a:spAutoFit/>
          </a:bodyPr>
          <a:lstStyle/>
          <a:p>
            <a:pPr algn="ctr"/>
            <a:r>
              <a:rPr lang="en-US" sz="2400" b="1" dirty="0" smtClean="0">
                <a:solidFill>
                  <a:srgbClr val="FF9933"/>
                </a:solidFill>
              </a:rPr>
              <a:t>Movie: </a:t>
            </a:r>
            <a:r>
              <a:rPr lang="en-US" sz="2400" b="1" i="1" dirty="0" err="1" smtClean="0">
                <a:solidFill>
                  <a:srgbClr val="FF9933"/>
                </a:solidFill>
              </a:rPr>
              <a:t>Valkyrie</a:t>
            </a:r>
            <a:endParaRPr lang="en-US" sz="2400" b="1" i="1" dirty="0">
              <a:solidFill>
                <a:srgbClr val="FF9933"/>
              </a:solidFill>
            </a:endParaRPr>
          </a:p>
        </p:txBody>
      </p:sp>
      <p:sp>
        <p:nvSpPr>
          <p:cNvPr id="7" name="TextBox 6"/>
          <p:cNvSpPr txBox="1"/>
          <p:nvPr/>
        </p:nvSpPr>
        <p:spPr>
          <a:xfrm>
            <a:off x="6553200" y="3124200"/>
            <a:ext cx="2590800" cy="461665"/>
          </a:xfrm>
          <a:prstGeom prst="rect">
            <a:avLst/>
          </a:prstGeom>
          <a:noFill/>
        </p:spPr>
        <p:txBody>
          <a:bodyPr wrap="square" rtlCol="0">
            <a:spAutoFit/>
          </a:bodyPr>
          <a:lstStyle/>
          <a:p>
            <a:pPr algn="ctr"/>
            <a:r>
              <a:rPr lang="en-US" sz="2400" b="1" dirty="0" smtClean="0">
                <a:solidFill>
                  <a:srgbClr val="FF9933"/>
                </a:solidFill>
              </a:rPr>
              <a:t>Tom Cruise</a:t>
            </a:r>
            <a:endParaRPr lang="en-US" sz="2400" b="1" dirty="0">
              <a:solidFill>
                <a:srgbClr val="FF9933"/>
              </a:solidFill>
            </a:endParaRPr>
          </a:p>
        </p:txBody>
      </p:sp>
      <p:sp>
        <p:nvSpPr>
          <p:cNvPr id="8" name="TextBox 7"/>
          <p:cNvSpPr txBox="1"/>
          <p:nvPr/>
        </p:nvSpPr>
        <p:spPr>
          <a:xfrm>
            <a:off x="0" y="6629400"/>
            <a:ext cx="9144000" cy="246221"/>
          </a:xfrm>
          <a:prstGeom prst="rect">
            <a:avLst/>
          </a:prstGeom>
          <a:noFill/>
        </p:spPr>
        <p:txBody>
          <a:bodyPr wrap="square" rtlCol="0">
            <a:spAutoFit/>
          </a:bodyPr>
          <a:lstStyle/>
          <a:p>
            <a:pPr algn="ctr"/>
            <a:r>
              <a:rPr lang="en-US" sz="1000" dirty="0" smtClean="0"/>
              <a:t>Photo courtesy of Wikimedia Commons: http://commons.wikimedia.org/wiki/File:TomCruiseDec08MTVwatch.jpg</a:t>
            </a:r>
            <a:endParaRPr lang="en-US" sz="10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0" y="228600"/>
            <a:ext cx="9144000" cy="584200"/>
          </a:xfrm>
          <a:prstGeom prst="rect">
            <a:avLst/>
          </a:prstGeom>
          <a:noFill/>
          <a:ln w="9525">
            <a:noFill/>
            <a:miter lim="800000"/>
            <a:headEnd/>
            <a:tailEnd/>
          </a:ln>
        </p:spPr>
        <p:txBody>
          <a:bodyPr>
            <a:spAutoFit/>
          </a:bodyPr>
          <a:lstStyle/>
          <a:p>
            <a:pPr algn="ctr"/>
            <a:r>
              <a:rPr lang="en-US" sz="3200" dirty="0" smtClean="0">
                <a:solidFill>
                  <a:schemeClr val="tx2"/>
                </a:solidFill>
              </a:rPr>
              <a:t>Chance as the Ignorance </a:t>
            </a:r>
            <a:r>
              <a:rPr lang="en-US" sz="3200" dirty="0">
                <a:solidFill>
                  <a:schemeClr val="tx2"/>
                </a:solidFill>
              </a:rPr>
              <a:t>of Causes</a:t>
            </a:r>
          </a:p>
        </p:txBody>
      </p:sp>
      <p:pic>
        <p:nvPicPr>
          <p:cNvPr id="27651" name="Picture 2" descr="Persi Diaconis' mechanical coin flipper, designed by Harvard University engineers."/>
          <p:cNvPicPr>
            <a:picLocks noChangeAspect="1" noChangeArrowheads="1"/>
          </p:cNvPicPr>
          <p:nvPr/>
        </p:nvPicPr>
        <p:blipFill>
          <a:blip r:embed="rId2" cstate="print"/>
          <a:srcRect/>
          <a:stretch>
            <a:fillRect/>
          </a:stretch>
        </p:blipFill>
        <p:spPr bwMode="auto">
          <a:xfrm>
            <a:off x="1447800" y="1295400"/>
            <a:ext cx="6262688" cy="4572000"/>
          </a:xfrm>
          <a:prstGeom prst="rect">
            <a:avLst/>
          </a:prstGeom>
          <a:noFill/>
          <a:ln w="38100">
            <a:noFill/>
            <a:miter lim="800000"/>
            <a:headEnd/>
            <a:tailEnd/>
          </a:ln>
        </p:spPr>
      </p:pic>
      <p:sp>
        <p:nvSpPr>
          <p:cNvPr id="27652" name="TextBox 4"/>
          <p:cNvSpPr txBox="1">
            <a:spLocks noChangeArrowheads="1"/>
          </p:cNvSpPr>
          <p:nvPr/>
        </p:nvSpPr>
        <p:spPr bwMode="auto">
          <a:xfrm>
            <a:off x="0" y="6019800"/>
            <a:ext cx="9144000" cy="769441"/>
          </a:xfrm>
          <a:prstGeom prst="rect">
            <a:avLst/>
          </a:prstGeom>
          <a:noFill/>
          <a:ln w="9525">
            <a:noFill/>
            <a:miter lim="800000"/>
            <a:headEnd/>
            <a:tailEnd/>
          </a:ln>
        </p:spPr>
        <p:txBody>
          <a:bodyPr>
            <a:spAutoFit/>
          </a:bodyPr>
          <a:lstStyle/>
          <a:p>
            <a:pPr algn="ctr"/>
            <a:r>
              <a:rPr lang="en-US" sz="2400" dirty="0" err="1">
                <a:solidFill>
                  <a:schemeClr val="tx1"/>
                </a:solidFill>
              </a:rPr>
              <a:t>Persi</a:t>
            </a:r>
            <a:r>
              <a:rPr lang="en-US" sz="2400" dirty="0">
                <a:solidFill>
                  <a:schemeClr val="tx1"/>
                </a:solidFill>
              </a:rPr>
              <a:t> </a:t>
            </a:r>
            <a:r>
              <a:rPr lang="en-US" sz="2400" dirty="0" err="1">
                <a:solidFill>
                  <a:schemeClr val="tx1"/>
                </a:solidFill>
              </a:rPr>
              <a:t>Diaconis</a:t>
            </a:r>
            <a:r>
              <a:rPr lang="en-US" sz="2400" dirty="0">
                <a:solidFill>
                  <a:schemeClr val="tx1"/>
                </a:solidFill>
              </a:rPr>
              <a:t>’ Coin Flipping </a:t>
            </a:r>
            <a:r>
              <a:rPr lang="en-US" sz="2400" dirty="0" smtClean="0">
                <a:solidFill>
                  <a:schemeClr val="tx1"/>
                </a:solidFill>
              </a:rPr>
              <a:t>Machine</a:t>
            </a:r>
          </a:p>
          <a:p>
            <a:pPr algn="ctr"/>
            <a:endParaRPr lang="en-US" sz="1000" dirty="0" smtClean="0">
              <a:solidFill>
                <a:schemeClr val="tx1"/>
              </a:solidFill>
            </a:endParaRPr>
          </a:p>
          <a:p>
            <a:pPr algn="ctr"/>
            <a:r>
              <a:rPr lang="en-US" sz="1000" dirty="0" smtClean="0"/>
              <a:t>Photo used with permission of Susan Holmes and National Public Radio</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Box 5"/>
          <p:cNvSpPr txBox="1">
            <a:spLocks noChangeArrowheads="1"/>
          </p:cNvSpPr>
          <p:nvPr/>
        </p:nvSpPr>
        <p:spPr bwMode="auto">
          <a:xfrm>
            <a:off x="0" y="6119813"/>
            <a:ext cx="9144000" cy="646331"/>
          </a:xfrm>
          <a:prstGeom prst="rect">
            <a:avLst/>
          </a:prstGeom>
          <a:noFill/>
          <a:ln w="9525">
            <a:noFill/>
            <a:miter lim="800000"/>
            <a:headEnd/>
            <a:tailEnd/>
          </a:ln>
        </p:spPr>
        <p:txBody>
          <a:bodyPr>
            <a:spAutoFit/>
          </a:bodyPr>
          <a:lstStyle/>
          <a:p>
            <a:pPr algn="ctr"/>
            <a:r>
              <a:rPr lang="en-US" sz="2400" dirty="0">
                <a:solidFill>
                  <a:schemeClr val="tx1"/>
                </a:solidFill>
              </a:rPr>
              <a:t>Radioactive </a:t>
            </a:r>
            <a:r>
              <a:rPr lang="en-US" sz="2400" dirty="0" smtClean="0">
                <a:solidFill>
                  <a:schemeClr val="tx1"/>
                </a:solidFill>
              </a:rPr>
              <a:t>decay</a:t>
            </a:r>
          </a:p>
          <a:p>
            <a:r>
              <a:rPr lang="en-US" sz="1200" dirty="0" smtClean="0"/>
              <a:t>Image of atom with permission of Microsoft</a:t>
            </a:r>
            <a:endParaRPr lang="en-US" sz="1200" dirty="0">
              <a:solidFill>
                <a:schemeClr val="tx1"/>
              </a:solidFill>
            </a:endParaRPr>
          </a:p>
        </p:txBody>
      </p:sp>
      <p:sp>
        <p:nvSpPr>
          <p:cNvPr id="5" name="TextBox 2"/>
          <p:cNvSpPr txBox="1">
            <a:spLocks noChangeArrowheads="1"/>
          </p:cNvSpPr>
          <p:nvPr/>
        </p:nvSpPr>
        <p:spPr bwMode="auto">
          <a:xfrm>
            <a:off x="0" y="228600"/>
            <a:ext cx="9144000" cy="584200"/>
          </a:xfrm>
          <a:prstGeom prst="rect">
            <a:avLst/>
          </a:prstGeom>
          <a:noFill/>
          <a:ln w="9525">
            <a:noFill/>
            <a:miter lim="800000"/>
            <a:headEnd/>
            <a:tailEnd/>
          </a:ln>
        </p:spPr>
        <p:txBody>
          <a:bodyPr>
            <a:spAutoFit/>
          </a:bodyPr>
          <a:lstStyle/>
          <a:p>
            <a:pPr algn="ctr"/>
            <a:r>
              <a:rPr lang="en-US" sz="3200" dirty="0" smtClean="0">
                <a:solidFill>
                  <a:schemeClr val="tx2"/>
                </a:solidFill>
              </a:rPr>
              <a:t>Chance as the Absence </a:t>
            </a:r>
            <a:r>
              <a:rPr lang="en-US" sz="3200" dirty="0">
                <a:solidFill>
                  <a:schemeClr val="tx2"/>
                </a:solidFill>
              </a:rPr>
              <a:t>of Causes</a:t>
            </a:r>
          </a:p>
        </p:txBody>
      </p:sp>
      <p:pic>
        <p:nvPicPr>
          <p:cNvPr id="26625" name="Picture 1" descr="C:\Users\twwoolle\AppData\Local\Microsoft\Windows\Temporary Internet Files\Content.IE5\ZI0OZEV2\MC900436917[1].png"/>
          <p:cNvPicPr>
            <a:picLocks noChangeAspect="1" noChangeArrowheads="1"/>
          </p:cNvPicPr>
          <p:nvPr/>
        </p:nvPicPr>
        <p:blipFill>
          <a:blip r:embed="rId2" cstate="print"/>
          <a:srcRect/>
          <a:stretch>
            <a:fillRect/>
          </a:stretch>
        </p:blipFill>
        <p:spPr bwMode="auto">
          <a:xfrm>
            <a:off x="1752600" y="1752600"/>
            <a:ext cx="3505200" cy="3505200"/>
          </a:xfrm>
          <a:prstGeom prst="rect">
            <a:avLst/>
          </a:prstGeom>
          <a:noFill/>
        </p:spPr>
      </p:pic>
      <p:cxnSp>
        <p:nvCxnSpPr>
          <p:cNvPr id="10" name="Straight Arrow Connector 9"/>
          <p:cNvCxnSpPr/>
          <p:nvPr/>
        </p:nvCxnSpPr>
        <p:spPr bwMode="auto">
          <a:xfrm flipV="1">
            <a:off x="3810000" y="3048000"/>
            <a:ext cx="2438400" cy="381000"/>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sp>
        <p:nvSpPr>
          <p:cNvPr id="11" name="Oval 10"/>
          <p:cNvSpPr/>
          <p:nvPr/>
        </p:nvSpPr>
        <p:spPr bwMode="auto">
          <a:xfrm>
            <a:off x="6248400" y="2819400"/>
            <a:ext cx="304800" cy="304800"/>
          </a:xfrm>
          <a:prstGeom prst="ellipse">
            <a:avLst/>
          </a:prstGeom>
          <a:gradFill flip="none" rotWithShape="1">
            <a:gsLst>
              <a:gs pos="0">
                <a:srgbClr val="FF0000"/>
              </a:gs>
              <a:gs pos="50000">
                <a:schemeClr val="accent1">
                  <a:tint val="44500"/>
                  <a:satMod val="160000"/>
                </a:schemeClr>
              </a:gs>
              <a:gs pos="100000">
                <a:schemeClr val="accent1">
                  <a:tint val="23500"/>
                  <a:satMod val="160000"/>
                </a:schemeClr>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2" name="TextBox 11"/>
          <p:cNvSpPr txBox="1"/>
          <p:nvPr/>
        </p:nvSpPr>
        <p:spPr>
          <a:xfrm>
            <a:off x="5486400" y="3181290"/>
            <a:ext cx="2057400" cy="400110"/>
          </a:xfrm>
          <a:prstGeom prst="rect">
            <a:avLst/>
          </a:prstGeom>
          <a:noFill/>
        </p:spPr>
        <p:txBody>
          <a:bodyPr wrap="square" rtlCol="0">
            <a:spAutoFit/>
          </a:bodyPr>
          <a:lstStyle/>
          <a:p>
            <a:r>
              <a:rPr lang="en-US" sz="2000" dirty="0" smtClean="0"/>
              <a:t>Alpha particle</a:t>
            </a:r>
            <a:endParaRPr lang="en-US" sz="20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609600" y="228600"/>
            <a:ext cx="7848600" cy="1143000"/>
          </a:xfrm>
        </p:spPr>
        <p:txBody>
          <a:bodyPr/>
          <a:lstStyle/>
          <a:p>
            <a:r>
              <a:rPr lang="en-US" sz="3200" b="0" dirty="0" smtClean="0">
                <a:effectLst/>
              </a:rPr>
              <a:t>Overview</a:t>
            </a:r>
          </a:p>
        </p:txBody>
      </p:sp>
      <p:sp>
        <p:nvSpPr>
          <p:cNvPr id="5" name="Content Placeholder 4"/>
          <p:cNvSpPr>
            <a:spLocks noGrp="1"/>
          </p:cNvSpPr>
          <p:nvPr>
            <p:ph idx="1"/>
          </p:nvPr>
        </p:nvSpPr>
        <p:spPr>
          <a:xfrm>
            <a:off x="609600" y="1219200"/>
            <a:ext cx="8153400" cy="5181600"/>
          </a:xfrm>
        </p:spPr>
        <p:txBody>
          <a:bodyPr/>
          <a:lstStyle/>
          <a:p>
            <a:pPr>
              <a:defRPr/>
            </a:pPr>
            <a:r>
              <a:rPr lang="en-US" sz="2400" dirty="0" smtClean="0"/>
              <a:t>Chance imbues contemporary culture</a:t>
            </a:r>
          </a:p>
          <a:p>
            <a:pPr>
              <a:defRPr/>
            </a:pPr>
            <a:r>
              <a:rPr lang="en-US" sz="2400" dirty="0" smtClean="0"/>
              <a:t>Chance is fundamental to many scientific theories</a:t>
            </a:r>
          </a:p>
          <a:p>
            <a:pPr>
              <a:defRPr/>
            </a:pPr>
            <a:r>
              <a:rPr lang="en-US" sz="2400" dirty="0" smtClean="0"/>
              <a:t>Atheists and believers alike view chance as a blow to religion</a:t>
            </a:r>
          </a:p>
          <a:p>
            <a:pPr>
              <a:defRPr/>
            </a:pPr>
            <a:r>
              <a:rPr lang="en-US" sz="2400" dirty="0" smtClean="0"/>
              <a:t>Chance has become a favored weapon for those seeing science and religion in conflict</a:t>
            </a:r>
          </a:p>
          <a:p>
            <a:pPr>
              <a:defRPr/>
            </a:pPr>
            <a:r>
              <a:rPr lang="en-US" sz="2400" dirty="0" smtClean="0"/>
              <a:t>Chance as the ignorance of causes</a:t>
            </a:r>
          </a:p>
          <a:p>
            <a:pPr>
              <a:defRPr/>
            </a:pPr>
            <a:r>
              <a:rPr lang="en-US" sz="2400" dirty="0" smtClean="0"/>
              <a:t>Order out of chaos</a:t>
            </a:r>
          </a:p>
          <a:p>
            <a:pPr>
              <a:defRPr/>
            </a:pPr>
            <a:r>
              <a:rPr lang="en-US" sz="2400" dirty="0" smtClean="0"/>
              <a:t>Chaos out of order</a:t>
            </a:r>
          </a:p>
          <a:p>
            <a:pPr>
              <a:defRPr/>
            </a:pPr>
            <a:r>
              <a:rPr lang="en-US" sz="2400" dirty="0" smtClean="0"/>
              <a:t>Do humans use chance in purposeful ways?</a:t>
            </a:r>
          </a:p>
          <a:p>
            <a:pPr>
              <a:defRPr/>
            </a:pPr>
            <a:r>
              <a:rPr lang="en-US" sz="2400" dirty="0" smtClean="0"/>
              <a:t>Might God use chance to achieve his purposes?</a:t>
            </a:r>
          </a:p>
          <a:p>
            <a:pPr>
              <a:defRPr/>
            </a:pPr>
            <a:r>
              <a:rPr lang="en-US" sz="2400" dirty="0" smtClean="0"/>
              <a:t>Some possible Christian responses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p:cNvSpPr txBox="1">
            <a:spLocks noChangeArrowheads="1"/>
          </p:cNvSpPr>
          <p:nvPr/>
        </p:nvSpPr>
        <p:spPr bwMode="auto">
          <a:xfrm>
            <a:off x="0" y="228600"/>
            <a:ext cx="9144000" cy="1077218"/>
          </a:xfrm>
          <a:prstGeom prst="rect">
            <a:avLst/>
          </a:prstGeom>
          <a:noFill/>
          <a:ln w="9525">
            <a:noFill/>
            <a:miter lim="800000"/>
            <a:headEnd/>
            <a:tailEnd/>
          </a:ln>
        </p:spPr>
        <p:txBody>
          <a:bodyPr>
            <a:spAutoFit/>
          </a:bodyPr>
          <a:lstStyle/>
          <a:p>
            <a:pPr algn="ctr"/>
            <a:r>
              <a:rPr lang="en-US" sz="3200" dirty="0">
                <a:solidFill>
                  <a:schemeClr val="tx2"/>
                </a:solidFill>
              </a:rPr>
              <a:t>Order </a:t>
            </a:r>
            <a:r>
              <a:rPr lang="en-US" sz="3200" dirty="0" smtClean="0">
                <a:solidFill>
                  <a:schemeClr val="tx2"/>
                </a:solidFill>
              </a:rPr>
              <a:t>Emerging From Chance</a:t>
            </a:r>
          </a:p>
          <a:p>
            <a:pPr algn="ctr"/>
            <a:r>
              <a:rPr lang="en-US" sz="3200" dirty="0" smtClean="0">
                <a:solidFill>
                  <a:schemeClr val="tx2"/>
                </a:solidFill>
              </a:rPr>
              <a:t>(</a:t>
            </a:r>
            <a:r>
              <a:rPr lang="en-US" sz="3200" dirty="0">
                <a:solidFill>
                  <a:schemeClr val="tx2"/>
                </a:solidFill>
              </a:rPr>
              <a:t>statistical laws)</a:t>
            </a:r>
          </a:p>
        </p:txBody>
      </p:sp>
      <p:pic>
        <p:nvPicPr>
          <p:cNvPr id="25603" name="Picture 3" descr="C:\Users\twwoolle\AppData\Local\Microsoft\Windows\Temporary Internet Files\Content.IE5\ZI0OZEV2\MP900385333[1].jpg"/>
          <p:cNvPicPr>
            <a:picLocks noChangeAspect="1" noChangeArrowheads="1"/>
          </p:cNvPicPr>
          <p:nvPr/>
        </p:nvPicPr>
        <p:blipFill>
          <a:blip r:embed="rId2" cstate="print"/>
          <a:srcRect/>
          <a:stretch>
            <a:fillRect/>
          </a:stretch>
        </p:blipFill>
        <p:spPr bwMode="auto">
          <a:xfrm>
            <a:off x="6074220" y="1828800"/>
            <a:ext cx="2612580" cy="3657600"/>
          </a:xfrm>
          <a:prstGeom prst="rect">
            <a:avLst/>
          </a:prstGeom>
          <a:noFill/>
        </p:spPr>
      </p:pic>
      <p:pic>
        <p:nvPicPr>
          <p:cNvPr id="25606" name="Picture 6" descr="C:\Users\twwoolle\AppData\Local\Microsoft\Windows\Temporary Internet Files\Content.IE5\13DOUMDV\MC900238641[1].wmf"/>
          <p:cNvPicPr>
            <a:picLocks noChangeAspect="1" noChangeArrowheads="1"/>
          </p:cNvPicPr>
          <p:nvPr/>
        </p:nvPicPr>
        <p:blipFill>
          <a:blip r:embed="rId3" cstate="print"/>
          <a:srcRect/>
          <a:stretch>
            <a:fillRect/>
          </a:stretch>
        </p:blipFill>
        <p:spPr bwMode="auto">
          <a:xfrm>
            <a:off x="304800" y="1828800"/>
            <a:ext cx="5218926" cy="3657600"/>
          </a:xfrm>
          <a:prstGeom prst="rect">
            <a:avLst/>
          </a:prstGeom>
          <a:noFill/>
        </p:spPr>
      </p:pic>
      <p:sp>
        <p:nvSpPr>
          <p:cNvPr id="11" name="TextBox 10"/>
          <p:cNvSpPr txBox="1"/>
          <p:nvPr/>
        </p:nvSpPr>
        <p:spPr>
          <a:xfrm>
            <a:off x="0" y="6504801"/>
            <a:ext cx="9144000" cy="276999"/>
          </a:xfrm>
          <a:prstGeom prst="rect">
            <a:avLst/>
          </a:prstGeom>
          <a:noFill/>
        </p:spPr>
        <p:txBody>
          <a:bodyPr wrap="square" rtlCol="0">
            <a:spAutoFit/>
          </a:bodyPr>
          <a:lstStyle/>
          <a:p>
            <a:pPr algn="ctr"/>
            <a:r>
              <a:rPr lang="en-US" sz="1200" dirty="0" smtClean="0"/>
              <a:t>Images with permission of Microsoft</a:t>
            </a:r>
            <a:endParaRPr lang="en-US" sz="12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2" cstate="print"/>
          <a:srcRect/>
          <a:stretch>
            <a:fillRect/>
          </a:stretch>
        </p:blipFill>
        <p:spPr bwMode="auto">
          <a:xfrm>
            <a:off x="6248400" y="685800"/>
            <a:ext cx="2743200" cy="1828800"/>
          </a:xfrm>
          <a:prstGeom prst="rect">
            <a:avLst/>
          </a:prstGeom>
          <a:noFill/>
          <a:ln w="9525">
            <a:noFill/>
            <a:miter lim="800000"/>
            <a:headEnd/>
            <a:tailEnd/>
          </a:ln>
        </p:spPr>
      </p:pic>
      <p:pic>
        <p:nvPicPr>
          <p:cNvPr id="28675" name="Picture 7"/>
          <p:cNvPicPr>
            <a:picLocks noChangeAspect="1" noChangeArrowheads="1"/>
          </p:cNvPicPr>
          <p:nvPr/>
        </p:nvPicPr>
        <p:blipFill>
          <a:blip r:embed="rId3" cstate="print"/>
          <a:srcRect/>
          <a:stretch>
            <a:fillRect/>
          </a:stretch>
        </p:blipFill>
        <p:spPr bwMode="auto">
          <a:xfrm>
            <a:off x="1447800" y="2590800"/>
            <a:ext cx="2743200" cy="1828800"/>
          </a:xfrm>
          <a:prstGeom prst="rect">
            <a:avLst/>
          </a:prstGeom>
          <a:noFill/>
          <a:ln w="9525">
            <a:noFill/>
            <a:miter lim="800000"/>
            <a:headEnd/>
            <a:tailEnd/>
          </a:ln>
        </p:spPr>
      </p:pic>
      <p:pic>
        <p:nvPicPr>
          <p:cNvPr id="28676" name="Picture 8"/>
          <p:cNvPicPr>
            <a:picLocks noChangeAspect="1" noChangeArrowheads="1"/>
          </p:cNvPicPr>
          <p:nvPr/>
        </p:nvPicPr>
        <p:blipFill>
          <a:blip r:embed="rId4" cstate="print"/>
          <a:srcRect/>
          <a:stretch>
            <a:fillRect/>
          </a:stretch>
        </p:blipFill>
        <p:spPr bwMode="auto">
          <a:xfrm>
            <a:off x="4876800" y="2590800"/>
            <a:ext cx="2743200" cy="1828800"/>
          </a:xfrm>
          <a:prstGeom prst="rect">
            <a:avLst/>
          </a:prstGeom>
          <a:noFill/>
          <a:ln w="9525">
            <a:noFill/>
            <a:miter lim="800000"/>
            <a:headEnd/>
            <a:tailEnd/>
          </a:ln>
        </p:spPr>
      </p:pic>
      <p:pic>
        <p:nvPicPr>
          <p:cNvPr id="28677" name="Picture 9"/>
          <p:cNvPicPr>
            <a:picLocks noChangeAspect="1" noChangeArrowheads="1"/>
          </p:cNvPicPr>
          <p:nvPr/>
        </p:nvPicPr>
        <p:blipFill>
          <a:blip r:embed="rId5" cstate="print"/>
          <a:srcRect/>
          <a:stretch>
            <a:fillRect/>
          </a:stretch>
        </p:blipFill>
        <p:spPr bwMode="auto">
          <a:xfrm>
            <a:off x="3200400" y="4495800"/>
            <a:ext cx="2743200" cy="1828800"/>
          </a:xfrm>
          <a:prstGeom prst="rect">
            <a:avLst/>
          </a:prstGeom>
          <a:noFill/>
          <a:ln w="9525">
            <a:noFill/>
            <a:miter lim="800000"/>
            <a:headEnd/>
            <a:tailEnd/>
          </a:ln>
        </p:spPr>
      </p:pic>
      <p:pic>
        <p:nvPicPr>
          <p:cNvPr id="28678" name="Picture 10"/>
          <p:cNvPicPr>
            <a:picLocks noChangeAspect="1" noChangeArrowheads="1"/>
          </p:cNvPicPr>
          <p:nvPr/>
        </p:nvPicPr>
        <p:blipFill>
          <a:blip r:embed="rId6" cstate="print"/>
          <a:srcRect/>
          <a:stretch>
            <a:fillRect/>
          </a:stretch>
        </p:blipFill>
        <p:spPr bwMode="auto">
          <a:xfrm>
            <a:off x="3200400" y="685800"/>
            <a:ext cx="2743200" cy="1828800"/>
          </a:xfrm>
          <a:prstGeom prst="rect">
            <a:avLst/>
          </a:prstGeom>
          <a:noFill/>
          <a:ln w="9525">
            <a:noFill/>
            <a:miter lim="800000"/>
            <a:headEnd/>
            <a:tailEnd/>
          </a:ln>
        </p:spPr>
      </p:pic>
      <p:pic>
        <p:nvPicPr>
          <p:cNvPr id="28679" name="Picture 11"/>
          <p:cNvPicPr>
            <a:picLocks noChangeAspect="1" noChangeArrowheads="1"/>
          </p:cNvPicPr>
          <p:nvPr/>
        </p:nvPicPr>
        <p:blipFill>
          <a:blip r:embed="rId7" cstate="print"/>
          <a:srcRect/>
          <a:stretch>
            <a:fillRect/>
          </a:stretch>
        </p:blipFill>
        <p:spPr bwMode="auto">
          <a:xfrm>
            <a:off x="152400" y="685800"/>
            <a:ext cx="2743200" cy="1828800"/>
          </a:xfrm>
          <a:prstGeom prst="rect">
            <a:avLst/>
          </a:prstGeom>
          <a:noFill/>
          <a:ln w="9525">
            <a:noFill/>
            <a:miter lim="800000"/>
            <a:headEnd/>
            <a:tailEnd/>
          </a:ln>
        </p:spPr>
      </p:pic>
      <p:sp>
        <p:nvSpPr>
          <p:cNvPr id="11" name="TextBox 10"/>
          <p:cNvSpPr txBox="1"/>
          <p:nvPr/>
        </p:nvSpPr>
        <p:spPr>
          <a:xfrm>
            <a:off x="0" y="6504801"/>
            <a:ext cx="9144000" cy="276999"/>
          </a:xfrm>
          <a:prstGeom prst="rect">
            <a:avLst/>
          </a:prstGeom>
          <a:noFill/>
        </p:spPr>
        <p:txBody>
          <a:bodyPr wrap="square" rtlCol="0">
            <a:spAutoFit/>
          </a:bodyPr>
          <a:lstStyle/>
          <a:p>
            <a:pPr algn="ctr"/>
            <a:r>
              <a:rPr lang="en-US" sz="1200" dirty="0" smtClean="0"/>
              <a:t>Photos with permission of Microsoft</a:t>
            </a:r>
            <a:endParaRPr lang="en-US" sz="1200" dirty="0"/>
          </a:p>
        </p:txBody>
      </p:sp>
      <p:pic>
        <p:nvPicPr>
          <p:cNvPr id="1028" name="Picture 4" descr="C:\Users\twwoolle\AppData\Local\Microsoft\Windows\Temporary Internet Files\Content.IE5\AD38ZKUJ\MP900341904[1].jpg"/>
          <p:cNvPicPr>
            <a:picLocks noChangeAspect="1" noChangeArrowheads="1"/>
          </p:cNvPicPr>
          <p:nvPr/>
        </p:nvPicPr>
        <p:blipFill>
          <a:blip r:embed="rId8" cstate="print"/>
          <a:srcRect/>
          <a:stretch>
            <a:fillRect/>
          </a:stretch>
        </p:blipFill>
        <p:spPr bwMode="auto">
          <a:xfrm>
            <a:off x="304800" y="4724400"/>
            <a:ext cx="2563738" cy="1828800"/>
          </a:xfrm>
          <a:prstGeom prst="rect">
            <a:avLst/>
          </a:prstGeom>
          <a:noFill/>
        </p:spPr>
      </p:pic>
      <p:pic>
        <p:nvPicPr>
          <p:cNvPr id="1041" name="Picture 17" descr="C:\Users\twwoolle\AppData\Local\Microsoft\Windows\Temporary Internet Files\Content.IE5\RL8X6HL1\MP900341913[1].jpg"/>
          <p:cNvPicPr>
            <a:picLocks noChangeAspect="1" noChangeArrowheads="1"/>
          </p:cNvPicPr>
          <p:nvPr/>
        </p:nvPicPr>
        <p:blipFill>
          <a:blip r:embed="rId9" cstate="print"/>
          <a:srcRect/>
          <a:stretch>
            <a:fillRect/>
          </a:stretch>
        </p:blipFill>
        <p:spPr bwMode="auto">
          <a:xfrm>
            <a:off x="6275462" y="4724400"/>
            <a:ext cx="2563738" cy="1828800"/>
          </a:xfrm>
          <a:prstGeom prst="rect">
            <a:avLst/>
          </a:prstGeom>
          <a:noFill/>
        </p:spPr>
      </p:pic>
      <p:sp>
        <p:nvSpPr>
          <p:cNvPr id="28" name="TextBox 27"/>
          <p:cNvSpPr txBox="1">
            <a:spLocks noChangeArrowheads="1"/>
          </p:cNvSpPr>
          <p:nvPr/>
        </p:nvSpPr>
        <p:spPr bwMode="auto">
          <a:xfrm>
            <a:off x="0" y="76200"/>
            <a:ext cx="9144000" cy="584775"/>
          </a:xfrm>
          <a:prstGeom prst="rect">
            <a:avLst/>
          </a:prstGeom>
          <a:noFill/>
          <a:ln w="9525">
            <a:noFill/>
            <a:miter lim="800000"/>
            <a:headEnd/>
            <a:tailEnd/>
          </a:ln>
        </p:spPr>
        <p:txBody>
          <a:bodyPr>
            <a:spAutoFit/>
          </a:bodyPr>
          <a:lstStyle/>
          <a:p>
            <a:pPr algn="ctr"/>
            <a:r>
              <a:rPr lang="en-US" sz="3200" dirty="0">
                <a:solidFill>
                  <a:schemeClr val="tx2"/>
                </a:solidFill>
              </a:rPr>
              <a:t>Order </a:t>
            </a:r>
            <a:r>
              <a:rPr lang="en-US" sz="3200" dirty="0" smtClean="0">
                <a:solidFill>
                  <a:schemeClr val="tx2"/>
                </a:solidFill>
              </a:rPr>
              <a:t>Emerging From Chance (</a:t>
            </a:r>
            <a:r>
              <a:rPr lang="en-US" sz="3200" dirty="0">
                <a:solidFill>
                  <a:schemeClr val="tx2"/>
                </a:solidFill>
              </a:rPr>
              <a:t>statistical laws)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4"/>
          <p:cNvSpPr txBox="1">
            <a:spLocks noChangeArrowheads="1"/>
          </p:cNvSpPr>
          <p:nvPr/>
        </p:nvSpPr>
        <p:spPr bwMode="auto">
          <a:xfrm>
            <a:off x="0" y="1490663"/>
            <a:ext cx="9144000" cy="708025"/>
          </a:xfrm>
          <a:prstGeom prst="rect">
            <a:avLst/>
          </a:prstGeom>
          <a:noFill/>
          <a:ln w="9525">
            <a:noFill/>
            <a:miter lim="800000"/>
            <a:headEnd/>
            <a:tailEnd/>
          </a:ln>
        </p:spPr>
        <p:txBody>
          <a:bodyPr>
            <a:spAutoFit/>
          </a:bodyPr>
          <a:lstStyle/>
          <a:p>
            <a:pPr algn="ctr"/>
            <a:r>
              <a:rPr lang="en-US" sz="4000" dirty="0" err="1">
                <a:latin typeface="Garamond" pitchFamily="18" charset="0"/>
              </a:rPr>
              <a:t>H</a:t>
            </a:r>
            <a:r>
              <a:rPr lang="en-US" sz="4000" b="1" i="1" dirty="0" err="1">
                <a:solidFill>
                  <a:srgbClr val="FFC000"/>
                </a:solidFill>
                <a:latin typeface="Garamond" pitchFamily="18" charset="0"/>
              </a:rPr>
              <a:t>TT</a:t>
            </a:r>
            <a:r>
              <a:rPr lang="en-US" sz="4000" dirty="0" err="1">
                <a:latin typeface="Garamond" pitchFamily="18" charset="0"/>
              </a:rPr>
              <a:t>H</a:t>
            </a:r>
            <a:r>
              <a:rPr lang="en-US" sz="4000" b="1" i="1" dirty="0" err="1">
                <a:solidFill>
                  <a:srgbClr val="FFC000"/>
                </a:solidFill>
                <a:latin typeface="Garamond" pitchFamily="18" charset="0"/>
              </a:rPr>
              <a:t>TTT</a:t>
            </a:r>
            <a:r>
              <a:rPr lang="en-US" sz="4000" dirty="0" err="1">
                <a:latin typeface="Garamond" pitchFamily="18" charset="0"/>
              </a:rPr>
              <a:t>HH</a:t>
            </a:r>
            <a:r>
              <a:rPr lang="en-US" sz="4000" b="1" i="1" dirty="0" err="1">
                <a:solidFill>
                  <a:srgbClr val="FFC000"/>
                </a:solidFill>
                <a:latin typeface="Garamond" pitchFamily="18" charset="0"/>
              </a:rPr>
              <a:t>TTT</a:t>
            </a:r>
            <a:r>
              <a:rPr lang="en-US" sz="4000" dirty="0" err="1">
                <a:latin typeface="Garamond" pitchFamily="18" charset="0"/>
              </a:rPr>
              <a:t>HHH</a:t>
            </a:r>
            <a:r>
              <a:rPr lang="en-US" sz="4000" dirty="0">
                <a:latin typeface="Garamond" pitchFamily="18" charset="0"/>
              </a:rPr>
              <a:t>…</a:t>
            </a:r>
            <a:endParaRPr lang="en-US" sz="4000" dirty="0"/>
          </a:p>
        </p:txBody>
      </p:sp>
      <p:pic>
        <p:nvPicPr>
          <p:cNvPr id="29700" name="Picture 6"/>
          <p:cNvPicPr>
            <a:picLocks noChangeAspect="1" noChangeArrowheads="1"/>
          </p:cNvPicPr>
          <p:nvPr/>
        </p:nvPicPr>
        <p:blipFill>
          <a:blip r:embed="rId2" cstate="print"/>
          <a:srcRect/>
          <a:stretch>
            <a:fillRect/>
          </a:stretch>
        </p:blipFill>
        <p:spPr bwMode="auto">
          <a:xfrm>
            <a:off x="1828800" y="2743200"/>
            <a:ext cx="5486400" cy="3657600"/>
          </a:xfrm>
          <a:prstGeom prst="rect">
            <a:avLst/>
          </a:prstGeom>
          <a:noFill/>
          <a:ln w="9525">
            <a:noFill/>
            <a:miter lim="800000"/>
            <a:headEnd/>
            <a:tailEnd/>
          </a:ln>
        </p:spPr>
      </p:pic>
      <p:sp>
        <p:nvSpPr>
          <p:cNvPr id="5" name="TextBox 4"/>
          <p:cNvSpPr txBox="1">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dirty="0">
                <a:solidFill>
                  <a:schemeClr val="tx2"/>
                </a:solidFill>
              </a:rPr>
              <a:t>Order </a:t>
            </a:r>
            <a:r>
              <a:rPr lang="en-US" sz="3200" dirty="0" smtClean="0">
                <a:solidFill>
                  <a:schemeClr val="tx2"/>
                </a:solidFill>
              </a:rPr>
              <a:t>Emerging From Chance (</a:t>
            </a:r>
            <a:r>
              <a:rPr lang="en-US" sz="3200" dirty="0">
                <a:solidFill>
                  <a:schemeClr val="tx2"/>
                </a:solidFill>
              </a:rPr>
              <a:t>statistical laws)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6"/>
          <p:cNvSpPr txBox="1">
            <a:spLocks noChangeArrowheads="1"/>
          </p:cNvSpPr>
          <p:nvPr/>
        </p:nvSpPr>
        <p:spPr bwMode="auto">
          <a:xfrm>
            <a:off x="0" y="1487488"/>
            <a:ext cx="9144000" cy="708025"/>
          </a:xfrm>
          <a:prstGeom prst="rect">
            <a:avLst/>
          </a:prstGeom>
          <a:noFill/>
          <a:ln w="9525">
            <a:noFill/>
            <a:miter lim="800000"/>
            <a:headEnd/>
            <a:tailEnd/>
          </a:ln>
        </p:spPr>
        <p:txBody>
          <a:bodyPr>
            <a:spAutoFit/>
          </a:bodyPr>
          <a:lstStyle/>
          <a:p>
            <a:pPr algn="ctr" eaLnBrk="0" hangingPunct="0">
              <a:defRPr/>
            </a:pPr>
            <a:r>
              <a:rPr lang="en-US" sz="4000" b="1" i="1" dirty="0" err="1">
                <a:solidFill>
                  <a:srgbClr val="FFC000"/>
                </a:solidFill>
                <a:latin typeface="Garamond" pitchFamily="18" charset="0"/>
                <a:cs typeface="+mn-cs"/>
              </a:rPr>
              <a:t>H</a:t>
            </a:r>
            <a:r>
              <a:rPr lang="en-US" sz="4000" dirty="0" err="1">
                <a:latin typeface="Garamond" pitchFamily="18" charset="0"/>
                <a:cs typeface="+mn-cs"/>
              </a:rPr>
              <a:t>TT</a:t>
            </a:r>
            <a:r>
              <a:rPr lang="en-US" sz="4000" b="1" i="1" dirty="0" err="1">
                <a:solidFill>
                  <a:srgbClr val="FFC000"/>
                </a:solidFill>
                <a:latin typeface="Garamond" pitchFamily="18" charset="0"/>
                <a:cs typeface="+mn-cs"/>
              </a:rPr>
              <a:t>H</a:t>
            </a:r>
            <a:r>
              <a:rPr lang="en-US" sz="4000" dirty="0">
                <a:latin typeface="Garamond" pitchFamily="18" charset="0"/>
                <a:cs typeface="+mn-cs"/>
              </a:rPr>
              <a:t>    </a:t>
            </a:r>
            <a:r>
              <a:rPr lang="en-US" sz="4000" dirty="0" err="1">
                <a:latin typeface="Garamond" pitchFamily="18" charset="0"/>
                <a:cs typeface="+mn-cs"/>
              </a:rPr>
              <a:t>TTT</a:t>
            </a:r>
            <a:r>
              <a:rPr lang="en-US" sz="4000" b="1" i="1" dirty="0" err="1">
                <a:solidFill>
                  <a:srgbClr val="FFC000"/>
                </a:solidFill>
                <a:latin typeface="Garamond" pitchFamily="18" charset="0"/>
                <a:cs typeface="+mn-cs"/>
              </a:rPr>
              <a:t>H</a:t>
            </a:r>
            <a:r>
              <a:rPr lang="en-US" sz="4000" dirty="0">
                <a:latin typeface="Garamond" pitchFamily="18" charset="0"/>
                <a:cs typeface="+mn-cs"/>
              </a:rPr>
              <a:t>    </a:t>
            </a:r>
            <a:r>
              <a:rPr lang="en-US" sz="4000" b="1" i="1" dirty="0" err="1">
                <a:solidFill>
                  <a:srgbClr val="FFC000"/>
                </a:solidFill>
                <a:latin typeface="Garamond" pitchFamily="18" charset="0"/>
                <a:cs typeface="+mn-cs"/>
              </a:rPr>
              <a:t>H</a:t>
            </a:r>
            <a:r>
              <a:rPr lang="en-US" sz="4000" dirty="0" err="1">
                <a:latin typeface="Garamond" pitchFamily="18" charset="0"/>
                <a:cs typeface="+mn-cs"/>
              </a:rPr>
              <a:t>TTT</a:t>
            </a:r>
            <a:r>
              <a:rPr lang="en-US" sz="4000" dirty="0">
                <a:latin typeface="Garamond" pitchFamily="18" charset="0"/>
                <a:cs typeface="+mn-cs"/>
              </a:rPr>
              <a:t>    </a:t>
            </a:r>
            <a:r>
              <a:rPr lang="en-US" sz="4000" dirty="0" err="1">
                <a:latin typeface="Garamond" pitchFamily="18" charset="0"/>
                <a:cs typeface="+mn-cs"/>
              </a:rPr>
              <a:t>T</a:t>
            </a:r>
            <a:r>
              <a:rPr lang="en-US" sz="4000" b="1" i="1" dirty="0" err="1">
                <a:solidFill>
                  <a:srgbClr val="FFC000"/>
                </a:solidFill>
                <a:latin typeface="Garamond" pitchFamily="18" charset="0"/>
                <a:cs typeface="+mn-cs"/>
              </a:rPr>
              <a:t>HHH</a:t>
            </a:r>
            <a:r>
              <a:rPr lang="en-US" sz="4000" dirty="0">
                <a:latin typeface="Garamond" pitchFamily="18" charset="0"/>
                <a:cs typeface="+mn-cs"/>
              </a:rPr>
              <a:t>…</a:t>
            </a:r>
          </a:p>
        </p:txBody>
      </p:sp>
      <p:pic>
        <p:nvPicPr>
          <p:cNvPr id="30724" name="Picture 7"/>
          <p:cNvPicPr>
            <a:picLocks noChangeAspect="1" noChangeArrowheads="1"/>
          </p:cNvPicPr>
          <p:nvPr/>
        </p:nvPicPr>
        <p:blipFill>
          <a:blip r:embed="rId2" cstate="print"/>
          <a:srcRect/>
          <a:stretch>
            <a:fillRect/>
          </a:stretch>
        </p:blipFill>
        <p:spPr bwMode="auto">
          <a:xfrm>
            <a:off x="1828800" y="2743200"/>
            <a:ext cx="5486400" cy="3657600"/>
          </a:xfrm>
          <a:prstGeom prst="rect">
            <a:avLst/>
          </a:prstGeom>
          <a:noFill/>
          <a:ln w="9525">
            <a:noFill/>
            <a:miter lim="800000"/>
            <a:headEnd/>
            <a:tailEnd/>
          </a:ln>
        </p:spPr>
      </p:pic>
      <p:sp>
        <p:nvSpPr>
          <p:cNvPr id="6" name="TextBox 5"/>
          <p:cNvSpPr txBox="1">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dirty="0">
                <a:solidFill>
                  <a:schemeClr val="tx2"/>
                </a:solidFill>
              </a:rPr>
              <a:t>Order Out of </a:t>
            </a:r>
            <a:r>
              <a:rPr lang="en-US" sz="3200" dirty="0" smtClean="0">
                <a:solidFill>
                  <a:schemeClr val="tx2"/>
                </a:solidFill>
              </a:rPr>
              <a:t>Chaos (</a:t>
            </a:r>
            <a:r>
              <a:rPr lang="en-US" sz="3200" dirty="0">
                <a:solidFill>
                  <a:schemeClr val="tx2"/>
                </a:solidFill>
              </a:rPr>
              <a:t>statistical laws)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10247" t="23520" r="8634" b="37633"/>
          <a:stretch>
            <a:fillRect/>
          </a:stretch>
        </p:blipFill>
        <p:spPr bwMode="auto">
          <a:xfrm>
            <a:off x="152400" y="2362200"/>
            <a:ext cx="8839199" cy="3505200"/>
          </a:xfrm>
          <a:prstGeom prst="rect">
            <a:avLst/>
          </a:prstGeom>
          <a:noFill/>
          <a:ln w="9525">
            <a:noFill/>
            <a:miter lim="800000"/>
            <a:headEnd/>
            <a:tailEnd/>
          </a:ln>
        </p:spPr>
      </p:pic>
      <p:sp>
        <p:nvSpPr>
          <p:cNvPr id="6" name="TextBox 5"/>
          <p:cNvSpPr txBox="1"/>
          <p:nvPr/>
        </p:nvSpPr>
        <p:spPr>
          <a:xfrm>
            <a:off x="3048000" y="5586984"/>
            <a:ext cx="5867400" cy="182880"/>
          </a:xfrm>
          <a:prstGeom prst="rect">
            <a:avLst/>
          </a:prstGeom>
          <a:solidFill>
            <a:srgbClr val="FFFF00">
              <a:alpha val="50000"/>
            </a:srgbClr>
          </a:solidFill>
        </p:spPr>
        <p:txBody>
          <a:bodyPr wrap="square" rtlCol="0">
            <a:spAutoFit/>
          </a:bodyPr>
          <a:lstStyle/>
          <a:p>
            <a:endParaRPr lang="en-US" dirty="0"/>
          </a:p>
        </p:txBody>
      </p:sp>
      <p:sp>
        <p:nvSpPr>
          <p:cNvPr id="7" name="TextBox 6"/>
          <p:cNvSpPr txBox="1"/>
          <p:nvPr/>
        </p:nvSpPr>
        <p:spPr>
          <a:xfrm>
            <a:off x="2907792" y="3995928"/>
            <a:ext cx="5943600" cy="182880"/>
          </a:xfrm>
          <a:prstGeom prst="rect">
            <a:avLst/>
          </a:prstGeom>
          <a:solidFill>
            <a:srgbClr val="FFFF00">
              <a:alpha val="50000"/>
            </a:srgbClr>
          </a:solidFill>
        </p:spPr>
        <p:txBody>
          <a:bodyPr wrap="square" rtlCol="0">
            <a:spAutoFit/>
          </a:bodyPr>
          <a:lstStyle/>
          <a:p>
            <a:endParaRPr lang="en-US" dirty="0"/>
          </a:p>
        </p:txBody>
      </p:sp>
      <p:sp>
        <p:nvSpPr>
          <p:cNvPr id="8" name="TextBox 7"/>
          <p:cNvSpPr txBox="1"/>
          <p:nvPr/>
        </p:nvSpPr>
        <p:spPr>
          <a:xfrm>
            <a:off x="213360" y="5586984"/>
            <a:ext cx="2377440" cy="182880"/>
          </a:xfrm>
          <a:prstGeom prst="rect">
            <a:avLst/>
          </a:prstGeom>
          <a:solidFill>
            <a:srgbClr val="FFFF00">
              <a:alpha val="50000"/>
            </a:srgbClr>
          </a:solidFill>
        </p:spPr>
        <p:txBody>
          <a:bodyPr wrap="square" rtlCol="0">
            <a:spAutoFit/>
          </a:bodyPr>
          <a:lstStyle/>
          <a:p>
            <a:endParaRPr lang="en-US" dirty="0"/>
          </a:p>
        </p:txBody>
      </p:sp>
      <p:sp>
        <p:nvSpPr>
          <p:cNvPr id="9" name="TextBox 8"/>
          <p:cNvSpPr txBox="1"/>
          <p:nvPr/>
        </p:nvSpPr>
        <p:spPr>
          <a:xfrm>
            <a:off x="2971800" y="3733800"/>
            <a:ext cx="5867400" cy="182880"/>
          </a:xfrm>
          <a:prstGeom prst="rect">
            <a:avLst/>
          </a:prstGeom>
          <a:solidFill>
            <a:srgbClr val="92D050">
              <a:alpha val="50000"/>
            </a:srgbClr>
          </a:solidFill>
        </p:spPr>
        <p:txBody>
          <a:bodyPr wrap="square" rtlCol="0">
            <a:spAutoFit/>
          </a:bodyPr>
          <a:lstStyle/>
          <a:p>
            <a:endParaRPr lang="en-US" dirty="0"/>
          </a:p>
        </p:txBody>
      </p:sp>
      <p:sp>
        <p:nvSpPr>
          <p:cNvPr id="10" name="TextBox 4"/>
          <p:cNvSpPr txBox="1">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dirty="0">
                <a:solidFill>
                  <a:schemeClr val="tx2"/>
                </a:solidFill>
              </a:rPr>
              <a:t>Order </a:t>
            </a:r>
            <a:r>
              <a:rPr lang="en-US" sz="3200" dirty="0" smtClean="0">
                <a:solidFill>
                  <a:schemeClr val="tx2"/>
                </a:solidFill>
              </a:rPr>
              <a:t>Emerging From Chance (</a:t>
            </a:r>
            <a:r>
              <a:rPr lang="en-US" sz="3200" dirty="0">
                <a:solidFill>
                  <a:schemeClr val="tx2"/>
                </a:solidFill>
              </a:rPr>
              <a:t>statistical laws)</a:t>
            </a:r>
          </a:p>
        </p:txBody>
      </p:sp>
      <p:sp>
        <p:nvSpPr>
          <p:cNvPr id="11" name="TextBox 4"/>
          <p:cNvSpPr txBox="1">
            <a:spLocks noChangeArrowheads="1"/>
          </p:cNvSpPr>
          <p:nvPr/>
        </p:nvSpPr>
        <p:spPr bwMode="auto">
          <a:xfrm>
            <a:off x="0" y="1524000"/>
            <a:ext cx="9143999" cy="461665"/>
          </a:xfrm>
          <a:prstGeom prst="rect">
            <a:avLst/>
          </a:prstGeom>
          <a:noFill/>
          <a:ln w="9525">
            <a:noFill/>
            <a:miter lim="800000"/>
            <a:headEnd/>
            <a:tailEnd/>
          </a:ln>
        </p:spPr>
        <p:txBody>
          <a:bodyPr wrap="square">
            <a:spAutoFit/>
          </a:bodyPr>
          <a:lstStyle/>
          <a:p>
            <a:pPr algn="ctr"/>
            <a:r>
              <a:rPr lang="en-US" sz="2400" dirty="0">
                <a:solidFill>
                  <a:schemeClr val="tx1"/>
                </a:solidFill>
              </a:rPr>
              <a:t>What is the probability </a:t>
            </a:r>
            <a:r>
              <a:rPr lang="en-US" sz="2400" dirty="0" smtClean="0">
                <a:solidFill>
                  <a:schemeClr val="tx1"/>
                </a:solidFill>
              </a:rPr>
              <a:t>of having </a:t>
            </a:r>
            <a:r>
              <a:rPr lang="en-US" sz="2400" dirty="0">
                <a:solidFill>
                  <a:schemeClr val="tx1"/>
                </a:solidFill>
              </a:rPr>
              <a:t>a male baby?</a:t>
            </a:r>
          </a:p>
        </p:txBody>
      </p:sp>
      <p:sp>
        <p:nvSpPr>
          <p:cNvPr id="12" name="TextBox 4"/>
          <p:cNvSpPr txBox="1">
            <a:spLocks noChangeArrowheads="1"/>
          </p:cNvSpPr>
          <p:nvPr/>
        </p:nvSpPr>
        <p:spPr bwMode="auto">
          <a:xfrm>
            <a:off x="1" y="6248400"/>
            <a:ext cx="9143999" cy="276999"/>
          </a:xfrm>
          <a:prstGeom prst="rect">
            <a:avLst/>
          </a:prstGeom>
          <a:noFill/>
          <a:ln w="9525">
            <a:noFill/>
            <a:miter lim="800000"/>
            <a:headEnd/>
            <a:tailEnd/>
          </a:ln>
        </p:spPr>
        <p:txBody>
          <a:bodyPr wrap="square">
            <a:spAutoFit/>
          </a:bodyPr>
          <a:lstStyle/>
          <a:p>
            <a:r>
              <a:rPr lang="en-US" sz="1200" dirty="0" smtClean="0"/>
              <a:t>Source: </a:t>
            </a:r>
            <a:r>
              <a:rPr lang="en-US" sz="1200" dirty="0" err="1" smtClean="0"/>
              <a:t>http://www.census.gov/compendia/statab/2012/tables/12s0080.pdf</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304800" y="1143000"/>
            <a:ext cx="8610600" cy="461665"/>
          </a:xfrm>
          <a:prstGeom prst="rect">
            <a:avLst/>
          </a:prstGeom>
          <a:noFill/>
          <a:ln w="9525">
            <a:noFill/>
            <a:miter lim="800000"/>
            <a:headEnd/>
            <a:tailEnd/>
          </a:ln>
        </p:spPr>
        <p:txBody>
          <a:bodyPr wrap="square">
            <a:spAutoFit/>
          </a:bodyPr>
          <a:lstStyle/>
          <a:p>
            <a:pPr algn="l">
              <a:buClr>
                <a:srgbClr val="FFC000"/>
              </a:buClr>
              <a:buFont typeface="Arial" pitchFamily="34" charset="0"/>
              <a:buChar char="■"/>
            </a:pPr>
            <a:r>
              <a:rPr lang="en-US" sz="2400" dirty="0" smtClean="0">
                <a:solidFill>
                  <a:schemeClr val="tx1"/>
                </a:solidFill>
              </a:rPr>
              <a:t> </a:t>
            </a:r>
            <a:r>
              <a:rPr lang="en-US" sz="2400" dirty="0" smtClean="0"/>
              <a:t>Is chance the antithesis of purpose?</a:t>
            </a:r>
            <a:endParaRPr lang="en-US" sz="2400" dirty="0">
              <a:solidFill>
                <a:schemeClr val="tx1"/>
              </a:solidFill>
            </a:endParaRPr>
          </a:p>
        </p:txBody>
      </p:sp>
      <p:sp>
        <p:nvSpPr>
          <p:cNvPr id="4" name="TextBox 3"/>
          <p:cNvSpPr txBox="1">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dirty="0" smtClean="0">
                <a:solidFill>
                  <a:schemeClr val="tx2"/>
                </a:solidFill>
              </a:rPr>
              <a:t>Chance </a:t>
            </a:r>
            <a:r>
              <a:rPr lang="en-US" sz="3200" u="sng" dirty="0" smtClean="0">
                <a:solidFill>
                  <a:schemeClr val="tx2"/>
                </a:solidFill>
              </a:rPr>
              <a:t>or</a:t>
            </a:r>
            <a:r>
              <a:rPr lang="en-US" sz="3200" dirty="0" smtClean="0">
                <a:solidFill>
                  <a:schemeClr val="tx2"/>
                </a:solidFill>
              </a:rPr>
              <a:t> Purpose?</a:t>
            </a:r>
            <a:endParaRPr lang="en-US" sz="3200" dirty="0">
              <a:solidFill>
                <a:schemeClr val="tx2"/>
              </a:solidFill>
            </a:endParaRPr>
          </a:p>
        </p:txBody>
      </p:sp>
      <p:sp>
        <p:nvSpPr>
          <p:cNvPr id="5" name="TextBox 4"/>
          <p:cNvSpPr txBox="1">
            <a:spLocks noChangeArrowheads="1"/>
          </p:cNvSpPr>
          <p:nvPr/>
        </p:nvSpPr>
        <p:spPr bwMode="auto">
          <a:xfrm>
            <a:off x="0" y="2539425"/>
            <a:ext cx="9144000" cy="584775"/>
          </a:xfrm>
          <a:prstGeom prst="rect">
            <a:avLst/>
          </a:prstGeom>
          <a:noFill/>
          <a:ln w="9525">
            <a:noFill/>
            <a:miter lim="800000"/>
            <a:headEnd/>
            <a:tailEnd/>
          </a:ln>
        </p:spPr>
        <p:txBody>
          <a:bodyPr>
            <a:spAutoFit/>
          </a:bodyPr>
          <a:lstStyle/>
          <a:p>
            <a:pPr algn="ctr"/>
            <a:r>
              <a:rPr lang="en-US" sz="3200" dirty="0" smtClean="0">
                <a:solidFill>
                  <a:schemeClr val="tx2"/>
                </a:solidFill>
              </a:rPr>
              <a:t>Chance </a:t>
            </a:r>
            <a:r>
              <a:rPr lang="en-US" sz="3200" u="sng" dirty="0" smtClean="0">
                <a:solidFill>
                  <a:schemeClr val="tx2"/>
                </a:solidFill>
              </a:rPr>
              <a:t>and</a:t>
            </a:r>
            <a:r>
              <a:rPr lang="en-US" sz="3200" dirty="0" smtClean="0">
                <a:solidFill>
                  <a:schemeClr val="tx2"/>
                </a:solidFill>
              </a:rPr>
              <a:t> Purpose?</a:t>
            </a:r>
            <a:endParaRPr lang="en-US" sz="3200" dirty="0">
              <a:solidFill>
                <a:schemeClr val="tx2"/>
              </a:solidFill>
            </a:endParaRPr>
          </a:p>
        </p:txBody>
      </p:sp>
      <p:sp>
        <p:nvSpPr>
          <p:cNvPr id="6" name="TextBox 3"/>
          <p:cNvSpPr txBox="1">
            <a:spLocks noChangeArrowheads="1"/>
          </p:cNvSpPr>
          <p:nvPr/>
        </p:nvSpPr>
        <p:spPr bwMode="auto">
          <a:xfrm>
            <a:off x="304800" y="3429000"/>
            <a:ext cx="8610600" cy="1569660"/>
          </a:xfrm>
          <a:prstGeom prst="rect">
            <a:avLst/>
          </a:prstGeom>
          <a:noFill/>
          <a:ln w="9525">
            <a:noFill/>
            <a:miter lim="800000"/>
            <a:headEnd/>
            <a:tailEnd/>
          </a:ln>
        </p:spPr>
        <p:txBody>
          <a:bodyPr wrap="square">
            <a:spAutoFit/>
          </a:bodyPr>
          <a:lstStyle/>
          <a:p>
            <a:pPr algn="l">
              <a:buClr>
                <a:srgbClr val="FFC000"/>
              </a:buClr>
              <a:buFont typeface="Arial" pitchFamily="34" charset="0"/>
              <a:buChar char="■"/>
            </a:pPr>
            <a:r>
              <a:rPr lang="en-US" sz="2400" dirty="0" smtClean="0">
                <a:solidFill>
                  <a:schemeClr val="tx1"/>
                </a:solidFill>
              </a:rPr>
              <a:t> </a:t>
            </a:r>
            <a:r>
              <a:rPr lang="en-US" sz="2400" dirty="0" smtClean="0"/>
              <a:t>Does order in creation emerge from underlying chance?</a:t>
            </a:r>
          </a:p>
          <a:p>
            <a:pPr algn="l">
              <a:buClr>
                <a:srgbClr val="FFC000"/>
              </a:buClr>
              <a:buFont typeface="Arial" pitchFamily="34" charset="0"/>
              <a:buChar char="■"/>
            </a:pPr>
            <a:endParaRPr lang="en-US" sz="2400" dirty="0" smtClean="0">
              <a:solidFill>
                <a:schemeClr val="tx1"/>
              </a:solidFill>
            </a:endParaRPr>
          </a:p>
          <a:p>
            <a:pPr algn="l">
              <a:buClr>
                <a:srgbClr val="FFC000"/>
              </a:buClr>
              <a:buFont typeface="Arial" pitchFamily="34" charset="0"/>
              <a:buChar char="■"/>
            </a:pPr>
            <a:r>
              <a:rPr lang="en-US" sz="2400" dirty="0" smtClean="0"/>
              <a:t> Is chance a precondition for the order in creation which 	speaks so eloquently of the divine mind?</a:t>
            </a:r>
            <a:endParaRPr lang="en-US" sz="2400" dirty="0">
              <a:solidFill>
                <a:schemeClr val="tx1"/>
              </a:solidFill>
            </a:endParaRPr>
          </a:p>
        </p:txBody>
      </p:sp>
      <p:sp>
        <p:nvSpPr>
          <p:cNvPr id="7" name="TextBox 3"/>
          <p:cNvSpPr txBox="1">
            <a:spLocks noChangeArrowheads="1"/>
          </p:cNvSpPr>
          <p:nvPr/>
        </p:nvSpPr>
        <p:spPr bwMode="auto">
          <a:xfrm>
            <a:off x="0" y="5558135"/>
            <a:ext cx="9144000" cy="461665"/>
          </a:xfrm>
          <a:prstGeom prst="rect">
            <a:avLst/>
          </a:prstGeom>
          <a:noFill/>
          <a:ln w="9525">
            <a:noFill/>
            <a:miter lim="800000"/>
            <a:headEnd/>
            <a:tailEnd/>
          </a:ln>
        </p:spPr>
        <p:txBody>
          <a:bodyPr wrap="square">
            <a:spAutoFit/>
          </a:bodyPr>
          <a:lstStyle/>
          <a:p>
            <a:pPr algn="ctr">
              <a:buClr>
                <a:srgbClr val="FFC000"/>
              </a:buClr>
            </a:pPr>
            <a:r>
              <a:rPr lang="en-US" sz="2400" dirty="0" smtClean="0">
                <a:solidFill>
                  <a:srgbClr val="FFC000"/>
                </a:solidFill>
              </a:rPr>
              <a:t> Maybe it’s not either/or but both/and…</a:t>
            </a:r>
            <a:endParaRPr lang="en-US" sz="2400" dirty="0">
              <a:solidFill>
                <a:srgbClr val="FFC000"/>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2996625"/>
            <a:ext cx="9144000" cy="584775"/>
          </a:xfrm>
          <a:prstGeom prst="rect">
            <a:avLst/>
          </a:prstGeom>
          <a:noFill/>
          <a:ln w="9525">
            <a:noFill/>
            <a:miter lim="800000"/>
            <a:headEnd/>
            <a:tailEnd/>
          </a:ln>
        </p:spPr>
        <p:txBody>
          <a:bodyPr>
            <a:spAutoFit/>
          </a:bodyPr>
          <a:lstStyle/>
          <a:p>
            <a:pPr algn="ctr"/>
            <a:r>
              <a:rPr lang="en-US" sz="3200" dirty="0" smtClean="0">
                <a:solidFill>
                  <a:srgbClr val="FFC000"/>
                </a:solidFill>
              </a:rPr>
              <a:t>Can there be purpose in a world of chance?</a:t>
            </a:r>
            <a:endParaRPr lang="en-US" sz="3200" dirty="0">
              <a:solidFill>
                <a:srgbClr val="FFC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Box 3"/>
          <p:cNvSpPr txBox="1">
            <a:spLocks noChangeArrowheads="1"/>
          </p:cNvSpPr>
          <p:nvPr/>
        </p:nvSpPr>
        <p:spPr bwMode="auto">
          <a:xfrm>
            <a:off x="457200" y="1941513"/>
            <a:ext cx="8534400" cy="1938992"/>
          </a:xfrm>
          <a:prstGeom prst="rect">
            <a:avLst/>
          </a:prstGeom>
          <a:noFill/>
          <a:ln w="9525">
            <a:noFill/>
            <a:miter lim="800000"/>
            <a:headEnd/>
            <a:tailEnd/>
          </a:ln>
        </p:spPr>
        <p:txBody>
          <a:bodyPr>
            <a:spAutoFit/>
          </a:bodyPr>
          <a:lstStyle/>
          <a:p>
            <a:pPr algn="l">
              <a:buClr>
                <a:srgbClr val="FFC000"/>
              </a:buClr>
              <a:buFont typeface="Arial" pitchFamily="34" charset="0"/>
              <a:buChar char="■"/>
            </a:pPr>
            <a:r>
              <a:rPr lang="en-US" sz="2400" dirty="0" smtClean="0">
                <a:solidFill>
                  <a:schemeClr val="tx1"/>
                </a:solidFill>
              </a:rPr>
              <a:t> Accidents </a:t>
            </a:r>
            <a:r>
              <a:rPr lang="en-US" sz="2400" dirty="0">
                <a:solidFill>
                  <a:schemeClr val="tx1"/>
                </a:solidFill>
              </a:rPr>
              <a:t>/ coincidences</a:t>
            </a:r>
          </a:p>
          <a:p>
            <a:pPr algn="l"/>
            <a:endParaRPr lang="en-US" sz="2400" dirty="0">
              <a:solidFill>
                <a:schemeClr val="tx1"/>
              </a:solidFill>
            </a:endParaRPr>
          </a:p>
          <a:p>
            <a:pPr algn="l">
              <a:buClr>
                <a:srgbClr val="FFC000"/>
              </a:buClr>
              <a:buFont typeface="Arial" pitchFamily="34" charset="0"/>
              <a:buChar char="■"/>
            </a:pPr>
            <a:r>
              <a:rPr lang="en-US" sz="2400" dirty="0" smtClean="0">
                <a:solidFill>
                  <a:schemeClr val="tx1"/>
                </a:solidFill>
              </a:rPr>
              <a:t> Pseudo-random </a:t>
            </a:r>
            <a:r>
              <a:rPr lang="en-US" sz="2400" dirty="0">
                <a:solidFill>
                  <a:schemeClr val="tx1"/>
                </a:solidFill>
              </a:rPr>
              <a:t>numbers</a:t>
            </a:r>
          </a:p>
          <a:p>
            <a:pPr algn="l"/>
            <a:endParaRPr lang="en-US" sz="2400" dirty="0">
              <a:solidFill>
                <a:schemeClr val="tx1"/>
              </a:solidFill>
            </a:endParaRPr>
          </a:p>
          <a:p>
            <a:pPr algn="l">
              <a:buClr>
                <a:srgbClr val="FFC000"/>
              </a:buClr>
              <a:buFont typeface="Arial" pitchFamily="34" charset="0"/>
              <a:buChar char="■"/>
            </a:pPr>
            <a:r>
              <a:rPr lang="en-US" sz="2400" dirty="0" smtClean="0">
                <a:solidFill>
                  <a:schemeClr val="tx1"/>
                </a:solidFill>
              </a:rPr>
              <a:t> Chaos </a:t>
            </a:r>
            <a:r>
              <a:rPr lang="en-US" sz="2400" dirty="0">
                <a:solidFill>
                  <a:schemeClr val="tx1"/>
                </a:solidFill>
              </a:rPr>
              <a:t>theory</a:t>
            </a:r>
          </a:p>
        </p:txBody>
      </p:sp>
      <p:sp>
        <p:nvSpPr>
          <p:cNvPr id="4" name="TextBox 3"/>
          <p:cNvSpPr txBox="1">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dirty="0" smtClean="0">
                <a:solidFill>
                  <a:schemeClr val="tx2"/>
                </a:solidFill>
              </a:rPr>
              <a:t>Chance Emerging From Order</a:t>
            </a:r>
            <a:endParaRPr lang="en-US" sz="3200" dirty="0">
              <a:solidFill>
                <a:schemeClr val="tx2"/>
              </a:solidFill>
            </a:endParaRPr>
          </a:p>
        </p:txBody>
      </p:sp>
      <p:pic>
        <p:nvPicPr>
          <p:cNvPr id="19457" name="Picture 1" descr="C:\Users\twwoolle\AppData\Local\Microsoft\Windows\Temporary Internet Files\Content.IE5\ZI0OZEV2\MP900425511[1].jpg"/>
          <p:cNvPicPr>
            <a:picLocks noChangeAspect="1" noChangeArrowheads="1"/>
          </p:cNvPicPr>
          <p:nvPr/>
        </p:nvPicPr>
        <p:blipFill>
          <a:blip r:embed="rId2" cstate="print"/>
          <a:srcRect/>
          <a:stretch>
            <a:fillRect/>
          </a:stretch>
        </p:blipFill>
        <p:spPr bwMode="auto">
          <a:xfrm>
            <a:off x="6553200" y="1295400"/>
            <a:ext cx="2432453" cy="3657600"/>
          </a:xfrm>
          <a:prstGeom prst="rect">
            <a:avLst/>
          </a:prstGeom>
          <a:noFill/>
        </p:spPr>
      </p:pic>
      <p:pic>
        <p:nvPicPr>
          <p:cNvPr id="19460" name="Picture 4" descr="C:\Users\twwoolle\AppData\Local\Microsoft\Windows\Temporary Internet Files\Content.IE5\13DOUMDV\MC900130271[1].wmf"/>
          <p:cNvPicPr>
            <a:picLocks noChangeAspect="1" noChangeArrowheads="1"/>
          </p:cNvPicPr>
          <p:nvPr/>
        </p:nvPicPr>
        <p:blipFill>
          <a:blip r:embed="rId3" cstate="print"/>
          <a:srcRect/>
          <a:stretch>
            <a:fillRect/>
          </a:stretch>
        </p:blipFill>
        <p:spPr bwMode="auto">
          <a:xfrm>
            <a:off x="3124200" y="3429000"/>
            <a:ext cx="3250194" cy="2980394"/>
          </a:xfrm>
          <a:prstGeom prst="rect">
            <a:avLst/>
          </a:prstGeom>
          <a:noFill/>
        </p:spPr>
      </p:pic>
      <p:pic>
        <p:nvPicPr>
          <p:cNvPr id="19462" name="Picture 6" descr="C:\Users\twwoolle\AppData\Local\Microsoft\Windows\Temporary Internet Files\Content.IE5\M28KNAKJ\MC900157071[1].wmf"/>
          <p:cNvPicPr>
            <a:picLocks noChangeAspect="1" noChangeArrowheads="1"/>
          </p:cNvPicPr>
          <p:nvPr/>
        </p:nvPicPr>
        <p:blipFill>
          <a:blip r:embed="rId4" cstate="print"/>
          <a:srcRect/>
          <a:stretch>
            <a:fillRect/>
          </a:stretch>
        </p:blipFill>
        <p:spPr bwMode="auto">
          <a:xfrm>
            <a:off x="609600" y="4495800"/>
            <a:ext cx="1825142" cy="1565453"/>
          </a:xfrm>
          <a:prstGeom prst="rect">
            <a:avLst/>
          </a:prstGeom>
          <a:noFill/>
        </p:spPr>
      </p:pic>
      <p:sp>
        <p:nvSpPr>
          <p:cNvPr id="11" name="TextBox 10"/>
          <p:cNvSpPr txBox="1"/>
          <p:nvPr/>
        </p:nvSpPr>
        <p:spPr>
          <a:xfrm>
            <a:off x="0" y="6581001"/>
            <a:ext cx="9144000" cy="276999"/>
          </a:xfrm>
          <a:prstGeom prst="rect">
            <a:avLst/>
          </a:prstGeom>
          <a:noFill/>
        </p:spPr>
        <p:txBody>
          <a:bodyPr wrap="square" rtlCol="0">
            <a:spAutoFit/>
          </a:bodyPr>
          <a:lstStyle/>
          <a:p>
            <a:pPr algn="ctr"/>
            <a:r>
              <a:rPr lang="en-US" sz="1200" dirty="0" smtClean="0"/>
              <a:t>Photo/images with permission of Microsoft</a:t>
            </a:r>
            <a:endParaRPr lang="en-US" sz="12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9"/>
          <p:cNvSpPr txBox="1">
            <a:spLocks noChangeArrowheads="1"/>
          </p:cNvSpPr>
          <p:nvPr/>
        </p:nvSpPr>
        <p:spPr bwMode="auto">
          <a:xfrm>
            <a:off x="0" y="152400"/>
            <a:ext cx="9144000" cy="584775"/>
          </a:xfrm>
          <a:prstGeom prst="rect">
            <a:avLst/>
          </a:prstGeom>
          <a:noFill/>
          <a:ln w="9525">
            <a:noFill/>
            <a:miter lim="800000"/>
            <a:headEnd/>
            <a:tailEnd/>
          </a:ln>
        </p:spPr>
        <p:txBody>
          <a:bodyPr>
            <a:spAutoFit/>
          </a:bodyPr>
          <a:lstStyle/>
          <a:p>
            <a:pPr algn="ctr"/>
            <a:r>
              <a:rPr lang="en-US" sz="3200" dirty="0">
                <a:solidFill>
                  <a:schemeClr val="tx2"/>
                </a:solidFill>
                <a:latin typeface="Arial" charset="0"/>
                <a:cs typeface="Arial" charset="0"/>
              </a:rPr>
              <a:t>Why do we start a game with a coin toss?</a:t>
            </a:r>
          </a:p>
        </p:txBody>
      </p:sp>
      <p:pic>
        <p:nvPicPr>
          <p:cNvPr id="14338" name="Picture 2" descr="http://farm8.staticflickr.com/7049/6868082295_d062ae05d6_b.jpg"/>
          <p:cNvPicPr>
            <a:picLocks noChangeAspect="1" noChangeArrowheads="1"/>
          </p:cNvPicPr>
          <p:nvPr/>
        </p:nvPicPr>
        <p:blipFill>
          <a:blip r:embed="rId2" cstate="print"/>
          <a:srcRect/>
          <a:stretch>
            <a:fillRect/>
          </a:stretch>
        </p:blipFill>
        <p:spPr bwMode="auto">
          <a:xfrm>
            <a:off x="2895600" y="1066800"/>
            <a:ext cx="3362549" cy="5029200"/>
          </a:xfrm>
          <a:prstGeom prst="rect">
            <a:avLst/>
          </a:prstGeom>
          <a:noFill/>
        </p:spPr>
      </p:pic>
      <p:sp>
        <p:nvSpPr>
          <p:cNvPr id="6" name="Rectangle 5"/>
          <p:cNvSpPr/>
          <p:nvPr/>
        </p:nvSpPr>
        <p:spPr>
          <a:xfrm>
            <a:off x="0" y="6243935"/>
            <a:ext cx="9144000" cy="461665"/>
          </a:xfrm>
          <a:prstGeom prst="rect">
            <a:avLst/>
          </a:prstGeom>
        </p:spPr>
        <p:txBody>
          <a:bodyPr wrap="square">
            <a:spAutoFit/>
          </a:bodyPr>
          <a:lstStyle/>
          <a:p>
            <a:pPr algn="ctr"/>
            <a:r>
              <a:rPr lang="en-US" sz="1200" dirty="0" smtClean="0"/>
              <a:t>Super Bowl XLIII coin toss (2/1/2009), Raymond James Stadium in Tampa, Florida.                                                                        </a:t>
            </a:r>
            <a:r>
              <a:rPr lang="en-US" sz="1200" dirty="0" err="1" smtClean="0"/>
              <a:t>USAF</a:t>
            </a:r>
            <a:r>
              <a:rPr lang="en-US" sz="1200" dirty="0" smtClean="0"/>
              <a:t> Photo by SSgt Bradley </a:t>
            </a:r>
            <a:r>
              <a:rPr lang="en-US" sz="1200" dirty="0" err="1" smtClean="0"/>
              <a:t>Lail</a:t>
            </a:r>
            <a:r>
              <a:rPr lang="en-US" sz="1200" dirty="0" smtClean="0"/>
              <a:t> (public domain).</a:t>
            </a:r>
            <a:endParaRPr lang="en-US" sz="12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0" y="228600"/>
            <a:ext cx="9144000" cy="584200"/>
          </a:xfrm>
          <a:prstGeom prst="rect">
            <a:avLst/>
          </a:prstGeom>
          <a:noFill/>
          <a:ln w="9525">
            <a:noFill/>
            <a:miter lim="800000"/>
            <a:headEnd/>
            <a:tailEnd/>
          </a:ln>
        </p:spPr>
        <p:txBody>
          <a:bodyPr>
            <a:spAutoFit/>
          </a:bodyPr>
          <a:lstStyle/>
          <a:p>
            <a:pPr algn="ctr"/>
            <a:r>
              <a:rPr lang="en-US" sz="3200" dirty="0">
                <a:solidFill>
                  <a:schemeClr val="tx2"/>
                </a:solidFill>
              </a:rPr>
              <a:t>Human </a:t>
            </a:r>
            <a:r>
              <a:rPr lang="en-US" sz="3200" dirty="0" smtClean="0">
                <a:solidFill>
                  <a:schemeClr val="tx2"/>
                </a:solidFill>
              </a:rPr>
              <a:t>Uses </a:t>
            </a:r>
            <a:r>
              <a:rPr lang="en-US" sz="3200" dirty="0">
                <a:solidFill>
                  <a:schemeClr val="tx2"/>
                </a:solidFill>
              </a:rPr>
              <a:t>of Chance</a:t>
            </a:r>
          </a:p>
        </p:txBody>
      </p:sp>
      <p:sp>
        <p:nvSpPr>
          <p:cNvPr id="6" name="TextBox 5"/>
          <p:cNvSpPr txBox="1"/>
          <p:nvPr/>
        </p:nvSpPr>
        <p:spPr>
          <a:xfrm>
            <a:off x="0" y="1143000"/>
            <a:ext cx="9144000" cy="5232202"/>
          </a:xfrm>
          <a:prstGeom prst="rect">
            <a:avLst/>
          </a:prstGeom>
          <a:noFill/>
        </p:spPr>
        <p:txBody>
          <a:bodyPr>
            <a:spAutoFit/>
          </a:bodyPr>
          <a:lstStyle/>
          <a:p>
            <a:pPr algn="l">
              <a:buClr>
                <a:srgbClr val="FFC000"/>
              </a:buClr>
              <a:buFont typeface="Arial" pitchFamily="34" charset="0"/>
              <a:buChar char="■"/>
              <a:defRPr/>
            </a:pPr>
            <a:r>
              <a:rPr lang="en-US" sz="2400" dirty="0" smtClean="0">
                <a:latin typeface="+mj-lt"/>
              </a:rPr>
              <a:t> </a:t>
            </a:r>
            <a:r>
              <a:rPr lang="en-US" sz="2400" i="1" dirty="0" smtClean="0">
                <a:solidFill>
                  <a:schemeClr val="tx1"/>
                </a:solidFill>
                <a:latin typeface="+mj-lt"/>
              </a:rPr>
              <a:t>coin </a:t>
            </a:r>
            <a:r>
              <a:rPr lang="en-US" sz="2400" i="1" dirty="0">
                <a:solidFill>
                  <a:schemeClr val="tx1"/>
                </a:solidFill>
                <a:latin typeface="+mj-lt"/>
              </a:rPr>
              <a:t>tosses </a:t>
            </a:r>
            <a:r>
              <a:rPr lang="en-US" sz="2400" dirty="0">
                <a:solidFill>
                  <a:schemeClr val="tx1"/>
                </a:solidFill>
                <a:latin typeface="+mj-lt"/>
              </a:rPr>
              <a:t>to start </a:t>
            </a:r>
            <a:r>
              <a:rPr lang="en-US" sz="2400" dirty="0" smtClean="0">
                <a:solidFill>
                  <a:schemeClr val="tx1"/>
                </a:solidFill>
                <a:latin typeface="+mj-lt"/>
              </a:rPr>
              <a:t>games</a:t>
            </a:r>
          </a:p>
          <a:p>
            <a:pPr algn="l">
              <a:buClr>
                <a:srgbClr val="FFC000"/>
              </a:buClr>
              <a:defRPr/>
            </a:pPr>
            <a:endParaRPr lang="en-US" sz="1000" dirty="0">
              <a:solidFill>
                <a:schemeClr val="tx1"/>
              </a:solidFill>
              <a:latin typeface="+mj-lt"/>
            </a:endParaRPr>
          </a:p>
          <a:p>
            <a:pPr algn="l">
              <a:buClr>
                <a:srgbClr val="FFC000"/>
              </a:buClr>
              <a:buFont typeface="Arial" pitchFamily="34" charset="0"/>
              <a:buChar char="■"/>
              <a:defRPr/>
            </a:pPr>
            <a:r>
              <a:rPr lang="en-US" sz="2400" dirty="0" smtClean="0">
                <a:latin typeface="+mj-lt"/>
              </a:rPr>
              <a:t> </a:t>
            </a:r>
            <a:r>
              <a:rPr lang="en-US" sz="2400" dirty="0" smtClean="0">
                <a:solidFill>
                  <a:schemeClr val="tx1"/>
                </a:solidFill>
                <a:latin typeface="+mj-lt"/>
              </a:rPr>
              <a:t>excitement</a:t>
            </a:r>
            <a:r>
              <a:rPr lang="en-US" sz="2400" dirty="0">
                <a:solidFill>
                  <a:schemeClr val="tx1"/>
                </a:solidFill>
                <a:latin typeface="+mj-lt"/>
              </a:rPr>
              <a:t>, unpredictability in </a:t>
            </a:r>
            <a:r>
              <a:rPr lang="en-US" sz="2400" i="1" dirty="0">
                <a:solidFill>
                  <a:schemeClr val="tx1"/>
                </a:solidFill>
                <a:latin typeface="+mj-lt"/>
              </a:rPr>
              <a:t>games</a:t>
            </a:r>
            <a:r>
              <a:rPr lang="en-US" sz="2400" dirty="0">
                <a:solidFill>
                  <a:schemeClr val="tx1"/>
                </a:solidFill>
                <a:latin typeface="+mj-lt"/>
              </a:rPr>
              <a:t> </a:t>
            </a:r>
            <a:endParaRPr lang="en-US" sz="2400" dirty="0" smtClean="0">
              <a:solidFill>
                <a:schemeClr val="tx1"/>
              </a:solidFill>
              <a:latin typeface="+mj-lt"/>
            </a:endParaRPr>
          </a:p>
          <a:p>
            <a:pPr algn="l">
              <a:buClr>
                <a:srgbClr val="FFC000"/>
              </a:buClr>
              <a:defRPr/>
            </a:pPr>
            <a:endParaRPr lang="en-US" sz="1000" u="sng" dirty="0">
              <a:solidFill>
                <a:schemeClr val="tx1"/>
              </a:solidFill>
              <a:latin typeface="+mj-lt"/>
            </a:endParaRPr>
          </a:p>
          <a:p>
            <a:pPr algn="l">
              <a:buClr>
                <a:srgbClr val="FFC000"/>
              </a:buClr>
              <a:buFont typeface="Arial" pitchFamily="34" charset="0"/>
              <a:buChar char="■"/>
              <a:defRPr/>
            </a:pPr>
            <a:r>
              <a:rPr lang="en-US" sz="2400" dirty="0" smtClean="0">
                <a:latin typeface="+mj-lt"/>
              </a:rPr>
              <a:t> </a:t>
            </a:r>
            <a:r>
              <a:rPr lang="en-US" sz="2400" i="1" dirty="0" smtClean="0">
                <a:solidFill>
                  <a:schemeClr val="tx1"/>
                </a:solidFill>
                <a:latin typeface="+mj-lt"/>
              </a:rPr>
              <a:t>solving </a:t>
            </a:r>
            <a:r>
              <a:rPr lang="en-US" sz="2400" i="1" dirty="0">
                <a:solidFill>
                  <a:schemeClr val="tx1"/>
                </a:solidFill>
                <a:latin typeface="+mj-lt"/>
              </a:rPr>
              <a:t>mathematical problems </a:t>
            </a:r>
            <a:r>
              <a:rPr lang="en-US" sz="2400" dirty="0">
                <a:solidFill>
                  <a:schemeClr val="tx1"/>
                </a:solidFill>
                <a:latin typeface="+mj-lt"/>
              </a:rPr>
              <a:t>with Monte Carlo </a:t>
            </a:r>
            <a:r>
              <a:rPr lang="en-US" sz="2400" dirty="0" smtClean="0">
                <a:solidFill>
                  <a:schemeClr val="tx1"/>
                </a:solidFill>
                <a:latin typeface="+mj-lt"/>
              </a:rPr>
              <a:t>simulations</a:t>
            </a:r>
          </a:p>
          <a:p>
            <a:pPr algn="l">
              <a:buClr>
                <a:srgbClr val="FFC000"/>
              </a:buClr>
              <a:defRPr/>
            </a:pPr>
            <a:endParaRPr lang="en-US" sz="1000" dirty="0">
              <a:solidFill>
                <a:schemeClr val="tx1"/>
              </a:solidFill>
              <a:latin typeface="+mj-lt"/>
            </a:endParaRPr>
          </a:p>
          <a:p>
            <a:pPr algn="l">
              <a:buClr>
                <a:srgbClr val="FFC000"/>
              </a:buClr>
              <a:buFont typeface="Arial" pitchFamily="34" charset="0"/>
              <a:buChar char="■"/>
              <a:defRPr/>
            </a:pPr>
            <a:r>
              <a:rPr lang="en-US" sz="2400" dirty="0" smtClean="0">
                <a:latin typeface="+mj-lt"/>
              </a:rPr>
              <a:t> </a:t>
            </a:r>
            <a:r>
              <a:rPr lang="en-US" sz="2400" i="1" dirty="0" smtClean="0">
                <a:solidFill>
                  <a:schemeClr val="tx1"/>
                </a:solidFill>
                <a:latin typeface="+mj-lt"/>
              </a:rPr>
              <a:t>‘</a:t>
            </a:r>
            <a:r>
              <a:rPr lang="en-US" sz="2400" i="1" dirty="0">
                <a:solidFill>
                  <a:schemeClr val="tx1"/>
                </a:solidFill>
                <a:latin typeface="+mj-lt"/>
              </a:rPr>
              <a:t>random’ chemistry </a:t>
            </a:r>
            <a:r>
              <a:rPr lang="en-US" sz="2400" dirty="0">
                <a:solidFill>
                  <a:schemeClr val="tx1"/>
                </a:solidFill>
                <a:latin typeface="+mj-lt"/>
              </a:rPr>
              <a:t>to generate candidate </a:t>
            </a:r>
            <a:r>
              <a:rPr lang="en-US" sz="2400" dirty="0" smtClean="0">
                <a:solidFill>
                  <a:schemeClr val="tx1"/>
                </a:solidFill>
                <a:latin typeface="+mj-lt"/>
              </a:rPr>
              <a:t>molecules for </a:t>
            </a:r>
            <a:r>
              <a:rPr lang="en-US" sz="2400" dirty="0">
                <a:solidFill>
                  <a:schemeClr val="tx1"/>
                </a:solidFill>
                <a:latin typeface="+mj-lt"/>
              </a:rPr>
              <a:t>drug </a:t>
            </a:r>
            <a:r>
              <a:rPr lang="en-US" sz="2400" dirty="0" smtClean="0">
                <a:solidFill>
                  <a:schemeClr val="tx1"/>
                </a:solidFill>
                <a:latin typeface="+mj-lt"/>
              </a:rPr>
              <a:t>	development</a:t>
            </a:r>
          </a:p>
          <a:p>
            <a:pPr algn="l">
              <a:buClr>
                <a:srgbClr val="FFC000"/>
              </a:buClr>
              <a:defRPr/>
            </a:pPr>
            <a:endParaRPr lang="en-US" sz="1000" dirty="0">
              <a:solidFill>
                <a:schemeClr val="tx1"/>
              </a:solidFill>
              <a:latin typeface="+mj-lt"/>
            </a:endParaRPr>
          </a:p>
          <a:p>
            <a:pPr algn="l">
              <a:buClr>
                <a:srgbClr val="FFC000"/>
              </a:buClr>
              <a:buFont typeface="Arial" pitchFamily="34" charset="0"/>
              <a:buChar char="■"/>
              <a:defRPr/>
            </a:pPr>
            <a:r>
              <a:rPr lang="en-US" sz="2400" dirty="0" smtClean="0">
                <a:latin typeface="+mj-lt"/>
              </a:rPr>
              <a:t> </a:t>
            </a:r>
            <a:r>
              <a:rPr lang="en-US" sz="2400" i="1" dirty="0" smtClean="0">
                <a:solidFill>
                  <a:schemeClr val="tx1"/>
                </a:solidFill>
                <a:latin typeface="+mj-lt"/>
              </a:rPr>
              <a:t>sampling</a:t>
            </a:r>
            <a:r>
              <a:rPr lang="en-US" sz="2400" dirty="0" smtClean="0">
                <a:solidFill>
                  <a:schemeClr val="tx1"/>
                </a:solidFill>
                <a:latin typeface="+mj-lt"/>
              </a:rPr>
              <a:t> </a:t>
            </a:r>
            <a:r>
              <a:rPr lang="en-US" sz="2400" dirty="0">
                <a:solidFill>
                  <a:schemeClr val="tx1"/>
                </a:solidFill>
                <a:latin typeface="+mj-lt"/>
              </a:rPr>
              <a:t>in polls and </a:t>
            </a:r>
            <a:r>
              <a:rPr lang="en-US" sz="2400" dirty="0" smtClean="0">
                <a:solidFill>
                  <a:schemeClr val="tx1"/>
                </a:solidFill>
                <a:latin typeface="+mj-lt"/>
              </a:rPr>
              <a:t>research</a:t>
            </a:r>
          </a:p>
          <a:p>
            <a:pPr algn="l">
              <a:buClr>
                <a:srgbClr val="FFC000"/>
              </a:buClr>
              <a:defRPr/>
            </a:pPr>
            <a:endParaRPr lang="en-US" sz="1000" dirty="0">
              <a:solidFill>
                <a:schemeClr val="tx1"/>
              </a:solidFill>
              <a:latin typeface="+mj-lt"/>
            </a:endParaRPr>
          </a:p>
          <a:p>
            <a:pPr algn="l">
              <a:buClr>
                <a:srgbClr val="FFC000"/>
              </a:buClr>
              <a:buFont typeface="Arial" pitchFamily="34" charset="0"/>
              <a:buChar char="■"/>
              <a:defRPr/>
            </a:pPr>
            <a:r>
              <a:rPr lang="en-US" sz="2400" dirty="0" smtClean="0">
                <a:latin typeface="+mj-lt"/>
              </a:rPr>
              <a:t> </a:t>
            </a:r>
            <a:r>
              <a:rPr lang="en-US" sz="2400" i="1" dirty="0" smtClean="0">
                <a:solidFill>
                  <a:schemeClr val="tx1"/>
                </a:solidFill>
                <a:latin typeface="+mj-lt"/>
              </a:rPr>
              <a:t>the </a:t>
            </a:r>
            <a:r>
              <a:rPr lang="en-US" sz="2400" i="1" dirty="0">
                <a:solidFill>
                  <a:schemeClr val="tx1"/>
                </a:solidFill>
                <a:latin typeface="+mj-lt"/>
              </a:rPr>
              <a:t>arts </a:t>
            </a:r>
            <a:r>
              <a:rPr lang="en-US" sz="2400" dirty="0">
                <a:solidFill>
                  <a:schemeClr val="tx1"/>
                </a:solidFill>
                <a:latin typeface="+mj-lt"/>
              </a:rPr>
              <a:t>- Mozart’s </a:t>
            </a:r>
            <a:r>
              <a:rPr lang="en-US" sz="2400" i="1" dirty="0">
                <a:solidFill>
                  <a:schemeClr val="tx1"/>
                </a:solidFill>
                <a:latin typeface="+mj-lt"/>
              </a:rPr>
              <a:t>Musikalisches Würfelspiel  </a:t>
            </a:r>
            <a:r>
              <a:rPr lang="en-US" sz="2400" dirty="0" smtClean="0">
                <a:solidFill>
                  <a:schemeClr val="tx1"/>
                </a:solidFill>
                <a:latin typeface="+mj-lt"/>
              </a:rPr>
              <a:t>32 </a:t>
            </a:r>
            <a:r>
              <a:rPr lang="en-US" sz="2400" dirty="0">
                <a:solidFill>
                  <a:schemeClr val="tx1"/>
                </a:solidFill>
                <a:latin typeface="+mj-lt"/>
              </a:rPr>
              <a:t>bars; a </a:t>
            </a:r>
            <a:r>
              <a:rPr lang="en-US" sz="2400" dirty="0" smtClean="0">
                <a:solidFill>
                  <a:schemeClr val="tx1"/>
                </a:solidFill>
                <a:latin typeface="+mj-lt"/>
              </a:rPr>
              <a:t>16-	bar </a:t>
            </a:r>
            <a:r>
              <a:rPr lang="en-US" sz="2400" dirty="0">
                <a:solidFill>
                  <a:schemeClr val="tx1"/>
                </a:solidFill>
                <a:latin typeface="+mj-lt"/>
              </a:rPr>
              <a:t>minuet &amp; a 16-bar trio to be </a:t>
            </a:r>
            <a:r>
              <a:rPr lang="en-US" sz="2400" dirty="0" smtClean="0">
                <a:solidFill>
                  <a:schemeClr val="tx1"/>
                </a:solidFill>
                <a:latin typeface="+mj-lt"/>
              </a:rPr>
              <a:t>selected </a:t>
            </a:r>
            <a:r>
              <a:rPr lang="en-US" sz="2400" dirty="0">
                <a:solidFill>
                  <a:schemeClr val="tx1"/>
                </a:solidFill>
                <a:latin typeface="+mj-lt"/>
              </a:rPr>
              <a:t>from 176 bars </a:t>
            </a:r>
            <a:r>
              <a:rPr lang="en-US" sz="2400" dirty="0" smtClean="0">
                <a:solidFill>
                  <a:schemeClr val="tx1"/>
                </a:solidFill>
                <a:latin typeface="+mj-lt"/>
              </a:rPr>
              <a:t>	by </a:t>
            </a:r>
            <a:r>
              <a:rPr lang="en-US" sz="2400" dirty="0">
                <a:solidFill>
                  <a:schemeClr val="tx1"/>
                </a:solidFill>
                <a:latin typeface="+mj-lt"/>
              </a:rPr>
              <a:t>rolling </a:t>
            </a:r>
            <a:r>
              <a:rPr lang="en-US" sz="2400" dirty="0" smtClean="0">
                <a:solidFill>
                  <a:schemeClr val="tx1"/>
                </a:solidFill>
                <a:latin typeface="+mj-lt"/>
              </a:rPr>
              <a:t>dice, </a:t>
            </a:r>
            <a:r>
              <a:rPr lang="en-US" sz="2400" u="sng" dirty="0" smtClean="0">
                <a:solidFill>
                  <a:schemeClr val="tx1"/>
                </a:solidFill>
                <a:latin typeface="+mj-lt"/>
                <a:hlinkClick r:id="rId2"/>
              </a:rPr>
              <a:t>http</a:t>
            </a:r>
            <a:r>
              <a:rPr lang="en-US" sz="2400" u="sng" dirty="0">
                <a:solidFill>
                  <a:schemeClr val="tx1"/>
                </a:solidFill>
                <a:latin typeface="+mj-lt"/>
                <a:hlinkClick r:id="rId2"/>
              </a:rPr>
              <a:t>://sunsite.univie.ac.at/Mozart/dice</a:t>
            </a:r>
            <a:r>
              <a:rPr lang="en-US" sz="2400" u="sng" dirty="0" smtClean="0">
                <a:solidFill>
                  <a:schemeClr val="tx1"/>
                </a:solidFill>
                <a:latin typeface="+mj-lt"/>
                <a:hlinkClick r:id="rId2"/>
              </a:rPr>
              <a:t>/</a:t>
            </a:r>
            <a:endParaRPr lang="en-US" sz="2400" u="sng" dirty="0" smtClean="0">
              <a:solidFill>
                <a:schemeClr val="tx1"/>
              </a:solidFill>
              <a:latin typeface="+mj-lt"/>
            </a:endParaRPr>
          </a:p>
          <a:p>
            <a:pPr algn="l">
              <a:buClr>
                <a:srgbClr val="FFC000"/>
              </a:buClr>
              <a:defRPr/>
            </a:pPr>
            <a:endParaRPr lang="en-US" sz="1000" u="sng" dirty="0">
              <a:solidFill>
                <a:schemeClr val="tx1"/>
              </a:solidFill>
              <a:latin typeface="+mj-lt"/>
            </a:endParaRPr>
          </a:p>
          <a:p>
            <a:pPr marL="0" lvl="2" algn="l">
              <a:buClr>
                <a:srgbClr val="FFC000"/>
              </a:buClr>
              <a:buFont typeface="Arial" pitchFamily="34" charset="0"/>
              <a:buChar char="■"/>
              <a:defRPr/>
            </a:pPr>
            <a:r>
              <a:rPr lang="en-US" sz="2400" dirty="0">
                <a:latin typeface="+mj-lt"/>
              </a:rPr>
              <a:t> </a:t>
            </a:r>
            <a:r>
              <a:rPr lang="en-US" sz="2400" i="1" dirty="0" smtClean="0">
                <a:solidFill>
                  <a:schemeClr val="tx1"/>
                </a:solidFill>
                <a:latin typeface="+mj-lt"/>
              </a:rPr>
              <a:t>game </a:t>
            </a:r>
            <a:r>
              <a:rPr lang="en-US" sz="2400" i="1" dirty="0">
                <a:solidFill>
                  <a:schemeClr val="tx1"/>
                </a:solidFill>
                <a:latin typeface="+mj-lt"/>
              </a:rPr>
              <a:t>theory </a:t>
            </a:r>
            <a:r>
              <a:rPr lang="en-US" sz="2400" dirty="0">
                <a:solidFill>
                  <a:schemeClr val="tx1"/>
                </a:solidFill>
                <a:latin typeface="+mj-lt"/>
              </a:rPr>
              <a:t>– John Nash, </a:t>
            </a:r>
            <a:r>
              <a:rPr lang="en-US" sz="2400" i="1" dirty="0">
                <a:solidFill>
                  <a:schemeClr val="tx1"/>
                </a:solidFill>
                <a:latin typeface="+mj-lt"/>
              </a:rPr>
              <a:t>A Beautiful </a:t>
            </a:r>
            <a:r>
              <a:rPr lang="en-US" sz="2400" i="1" dirty="0" smtClean="0">
                <a:solidFill>
                  <a:schemeClr val="tx1"/>
                </a:solidFill>
                <a:latin typeface="+mj-lt"/>
              </a:rPr>
              <a:t>Mind</a:t>
            </a:r>
          </a:p>
          <a:p>
            <a:pPr marL="0" lvl="2" algn="l">
              <a:buClr>
                <a:srgbClr val="FFC000"/>
              </a:buClr>
              <a:defRPr/>
            </a:pPr>
            <a:endParaRPr lang="en-US" sz="1000" i="1" dirty="0">
              <a:solidFill>
                <a:schemeClr val="tx1"/>
              </a:solidFill>
              <a:latin typeface="+mj-lt"/>
            </a:endParaRPr>
          </a:p>
          <a:p>
            <a:pPr marL="0" lvl="2" algn="l">
              <a:buClr>
                <a:srgbClr val="FFC000"/>
              </a:buClr>
              <a:buFont typeface="Arial" pitchFamily="34" charset="0"/>
              <a:buChar char="■"/>
              <a:defRPr/>
            </a:pPr>
            <a:r>
              <a:rPr lang="en-US" sz="2400" i="1" dirty="0">
                <a:latin typeface="+mj-lt"/>
              </a:rPr>
              <a:t> </a:t>
            </a:r>
            <a:r>
              <a:rPr lang="en-US" sz="2400" i="1" dirty="0" smtClean="0">
                <a:solidFill>
                  <a:schemeClr val="tx1"/>
                </a:solidFill>
                <a:latin typeface="+mj-lt"/>
              </a:rPr>
              <a:t>a </a:t>
            </a:r>
            <a:r>
              <a:rPr lang="en-US" sz="2400" i="1" dirty="0">
                <a:solidFill>
                  <a:schemeClr val="tx1"/>
                </a:solidFill>
                <a:latin typeface="+mj-lt"/>
              </a:rPr>
              <a:t>spray painter</a:t>
            </a:r>
            <a:r>
              <a:rPr lang="en-US" sz="2400" i="1" dirty="0" smtClean="0">
                <a:solidFill>
                  <a:schemeClr val="tx1"/>
                </a:solidFill>
                <a:latin typeface="+mj-lt"/>
              </a:rPr>
              <a:t>!</a:t>
            </a:r>
            <a:endParaRPr lang="en-US" sz="240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0" y="2885182"/>
            <a:ext cx="9144000" cy="1569660"/>
          </a:xfrm>
          <a:prstGeom prst="rect">
            <a:avLst/>
          </a:prstGeom>
          <a:noFill/>
          <a:ln w="9525">
            <a:noFill/>
            <a:miter lim="800000"/>
            <a:headEnd/>
            <a:tailEnd/>
          </a:ln>
        </p:spPr>
        <p:txBody>
          <a:bodyPr>
            <a:spAutoFit/>
          </a:bodyPr>
          <a:lstStyle/>
          <a:p>
            <a:pPr algn="ctr"/>
            <a:r>
              <a:rPr lang="en-US" sz="3200" u="sng" dirty="0" smtClean="0">
                <a:solidFill>
                  <a:srgbClr val="FFC000"/>
                </a:solidFill>
              </a:rPr>
              <a:t>Premise 1</a:t>
            </a:r>
            <a:endParaRPr lang="en-US" sz="3200" u="sng" dirty="0" smtClean="0">
              <a:solidFill>
                <a:srgbClr val="FFC000"/>
              </a:solidFill>
              <a:latin typeface="Arial" charset="0"/>
              <a:cs typeface="Arial" charset="0"/>
            </a:endParaRPr>
          </a:p>
          <a:p>
            <a:pPr algn="ctr"/>
            <a:r>
              <a:rPr lang="en-US" sz="3200" dirty="0" smtClean="0">
                <a:solidFill>
                  <a:schemeClr val="tx2"/>
                </a:solidFill>
                <a:latin typeface="Arial" charset="0"/>
                <a:cs typeface="Arial" charset="0"/>
              </a:rPr>
              <a:t>Chance is </a:t>
            </a:r>
            <a:r>
              <a:rPr lang="en-US" sz="3200" dirty="0">
                <a:solidFill>
                  <a:schemeClr val="tx2"/>
                </a:solidFill>
                <a:latin typeface="Arial" charset="0"/>
                <a:cs typeface="Arial" charset="0"/>
              </a:rPr>
              <a:t>an integral part of </a:t>
            </a:r>
            <a:r>
              <a:rPr lang="en-US" sz="3200" dirty="0" smtClean="0">
                <a:solidFill>
                  <a:schemeClr val="tx2"/>
                </a:solidFill>
                <a:latin typeface="Arial" charset="0"/>
                <a:cs typeface="Arial" charset="0"/>
              </a:rPr>
              <a:t>life and contemporary </a:t>
            </a:r>
            <a:r>
              <a:rPr lang="en-US" sz="3200" dirty="0">
                <a:solidFill>
                  <a:schemeClr val="tx2"/>
                </a:solidFill>
                <a:latin typeface="Arial" charset="0"/>
                <a:cs typeface="Arial" charset="0"/>
              </a:rPr>
              <a:t>culture.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Box 4"/>
          <p:cNvSpPr txBox="1">
            <a:spLocks noChangeArrowheads="1"/>
          </p:cNvSpPr>
          <p:nvPr/>
        </p:nvSpPr>
        <p:spPr bwMode="auto">
          <a:xfrm>
            <a:off x="0" y="3149025"/>
            <a:ext cx="9144000" cy="584775"/>
          </a:xfrm>
          <a:prstGeom prst="rect">
            <a:avLst/>
          </a:prstGeom>
          <a:noFill/>
          <a:ln w="9525">
            <a:noFill/>
            <a:miter lim="800000"/>
            <a:headEnd/>
            <a:tailEnd/>
          </a:ln>
        </p:spPr>
        <p:txBody>
          <a:bodyPr>
            <a:spAutoFit/>
          </a:bodyPr>
          <a:lstStyle/>
          <a:p>
            <a:pPr algn="ctr"/>
            <a:r>
              <a:rPr lang="en-US" sz="3200" dirty="0" smtClean="0">
                <a:solidFill>
                  <a:schemeClr val="tx2"/>
                </a:solidFill>
              </a:rPr>
              <a:t>Might </a:t>
            </a:r>
            <a:r>
              <a:rPr lang="en-US" sz="3200" dirty="0">
                <a:solidFill>
                  <a:schemeClr val="tx2"/>
                </a:solidFill>
              </a:rPr>
              <a:t>God </a:t>
            </a:r>
            <a:r>
              <a:rPr lang="en-US" sz="3200" dirty="0" smtClean="0">
                <a:solidFill>
                  <a:schemeClr val="tx2"/>
                </a:solidFill>
              </a:rPr>
              <a:t>use chance </a:t>
            </a:r>
            <a:r>
              <a:rPr lang="en-US" sz="3200" dirty="0">
                <a:solidFill>
                  <a:schemeClr val="tx2"/>
                </a:solidFill>
              </a:rPr>
              <a:t>to </a:t>
            </a:r>
            <a:r>
              <a:rPr lang="en-US" sz="3200" dirty="0" smtClean="0">
                <a:solidFill>
                  <a:schemeClr val="tx2"/>
                </a:solidFill>
              </a:rPr>
              <a:t>achieve </a:t>
            </a:r>
            <a:r>
              <a:rPr lang="en-US" sz="3200" dirty="0">
                <a:solidFill>
                  <a:schemeClr val="tx2"/>
                </a:solidFill>
              </a:rPr>
              <a:t>a </a:t>
            </a:r>
            <a:r>
              <a:rPr lang="en-US" sz="3200" dirty="0" smtClean="0">
                <a:solidFill>
                  <a:schemeClr val="tx2"/>
                </a:solidFill>
              </a:rPr>
              <a:t>purpose</a:t>
            </a:r>
            <a:r>
              <a:rPr lang="en-US" sz="3200" dirty="0">
                <a:solidFill>
                  <a:schemeClr val="tx2"/>
                </a:solidFill>
              </a:rPr>
              <a: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Box 6"/>
          <p:cNvSpPr txBox="1">
            <a:spLocks noChangeArrowheads="1"/>
          </p:cNvSpPr>
          <p:nvPr/>
        </p:nvSpPr>
        <p:spPr bwMode="auto">
          <a:xfrm>
            <a:off x="0" y="1179513"/>
            <a:ext cx="9144000" cy="1938992"/>
          </a:xfrm>
          <a:prstGeom prst="rect">
            <a:avLst/>
          </a:prstGeom>
          <a:noFill/>
          <a:ln w="9525">
            <a:noFill/>
            <a:miter lim="800000"/>
            <a:headEnd/>
            <a:tailEnd/>
          </a:ln>
        </p:spPr>
        <p:txBody>
          <a:bodyPr>
            <a:spAutoFit/>
          </a:bodyPr>
          <a:lstStyle/>
          <a:p>
            <a:pPr algn="l"/>
            <a:r>
              <a:rPr lang="en-US" sz="2400" dirty="0">
                <a:solidFill>
                  <a:schemeClr val="tx1"/>
                </a:solidFill>
              </a:rPr>
              <a:t>“[f]or the rational purpose of ensuring fair play we create conditions in which decisions shall be left to chance; for the furtherance of His purpose in creation God gives to His universe a mode of reality which admits of the existence and occurrence of such irrationalities as contingency, freedom and evil</a:t>
            </a:r>
            <a:r>
              <a:rPr lang="en-US" sz="2400" dirty="0" smtClean="0">
                <a:solidFill>
                  <a:schemeClr val="tx1"/>
                </a:solidFill>
              </a:rPr>
              <a:t>.”</a:t>
            </a:r>
            <a:endParaRPr lang="en-US" sz="2400" dirty="0">
              <a:solidFill>
                <a:schemeClr val="tx1"/>
              </a:solidFill>
            </a:endParaRPr>
          </a:p>
        </p:txBody>
      </p:sp>
      <p:pic>
        <p:nvPicPr>
          <p:cNvPr id="45060" name="Picture 6" descr="Hodgson photo in shirt collar"/>
          <p:cNvPicPr>
            <a:picLocks noChangeAspect="1" noChangeArrowheads="1"/>
          </p:cNvPicPr>
          <p:nvPr/>
        </p:nvPicPr>
        <p:blipFill>
          <a:blip r:embed="rId3" cstate="print"/>
          <a:srcRect/>
          <a:stretch>
            <a:fillRect/>
          </a:stretch>
        </p:blipFill>
        <p:spPr bwMode="auto">
          <a:xfrm>
            <a:off x="3532188" y="3581400"/>
            <a:ext cx="2106612" cy="1981200"/>
          </a:xfrm>
          <a:prstGeom prst="rect">
            <a:avLst/>
          </a:prstGeom>
          <a:noFill/>
          <a:ln w="38100">
            <a:noFill/>
            <a:miter lim="800000"/>
            <a:headEnd/>
            <a:tailEnd/>
          </a:ln>
        </p:spPr>
      </p:pic>
      <p:sp>
        <p:nvSpPr>
          <p:cNvPr id="5" name="TextBox 4"/>
          <p:cNvSpPr txBox="1">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dirty="0" smtClean="0">
                <a:solidFill>
                  <a:schemeClr val="tx2"/>
                </a:solidFill>
              </a:rPr>
              <a:t>Might </a:t>
            </a:r>
            <a:r>
              <a:rPr lang="en-US" sz="3200" dirty="0">
                <a:solidFill>
                  <a:schemeClr val="tx2"/>
                </a:solidFill>
              </a:rPr>
              <a:t>God </a:t>
            </a:r>
            <a:r>
              <a:rPr lang="en-US" sz="3200" dirty="0" smtClean="0">
                <a:solidFill>
                  <a:schemeClr val="tx2"/>
                </a:solidFill>
              </a:rPr>
              <a:t>use chance </a:t>
            </a:r>
            <a:r>
              <a:rPr lang="en-US" sz="3200" dirty="0">
                <a:solidFill>
                  <a:schemeClr val="tx2"/>
                </a:solidFill>
              </a:rPr>
              <a:t>to </a:t>
            </a:r>
            <a:r>
              <a:rPr lang="en-US" sz="3200" dirty="0" smtClean="0">
                <a:solidFill>
                  <a:schemeClr val="tx2"/>
                </a:solidFill>
              </a:rPr>
              <a:t>achieve </a:t>
            </a:r>
            <a:r>
              <a:rPr lang="en-US" sz="3200" dirty="0">
                <a:solidFill>
                  <a:schemeClr val="tx2"/>
                </a:solidFill>
              </a:rPr>
              <a:t>a </a:t>
            </a:r>
            <a:r>
              <a:rPr lang="en-US" sz="3200" dirty="0" smtClean="0">
                <a:solidFill>
                  <a:schemeClr val="tx2"/>
                </a:solidFill>
              </a:rPr>
              <a:t>purpose</a:t>
            </a:r>
            <a:r>
              <a:rPr lang="en-US" sz="3200" dirty="0">
                <a:solidFill>
                  <a:schemeClr val="tx2"/>
                </a:solidFill>
              </a:rPr>
              <a:t>?</a:t>
            </a:r>
          </a:p>
        </p:txBody>
      </p:sp>
      <p:sp>
        <p:nvSpPr>
          <p:cNvPr id="6" name="Rectangle 5"/>
          <p:cNvSpPr/>
          <p:nvPr/>
        </p:nvSpPr>
        <p:spPr>
          <a:xfrm>
            <a:off x="0" y="5715000"/>
            <a:ext cx="9144000" cy="461665"/>
          </a:xfrm>
          <a:prstGeom prst="rect">
            <a:avLst/>
          </a:prstGeom>
        </p:spPr>
        <p:txBody>
          <a:bodyPr wrap="square">
            <a:spAutoFit/>
          </a:bodyPr>
          <a:lstStyle/>
          <a:p>
            <a:r>
              <a:rPr lang="en-US" sz="1200" dirty="0" smtClean="0"/>
              <a:t>Leonard Hodgson (1968).  </a:t>
            </a:r>
            <a:r>
              <a:rPr lang="en-US" sz="1200" i="1" dirty="0" smtClean="0"/>
              <a:t>For Faith and Freedom: The Gifford Lectures, 1955-1957 in the University of Glasgow, Volume I</a:t>
            </a:r>
            <a:r>
              <a:rPr lang="en-US" sz="1200" dirty="0" smtClean="0"/>
              <a:t>, London: </a:t>
            </a:r>
            <a:r>
              <a:rPr lang="en-US" sz="1200" dirty="0" err="1" smtClean="0"/>
              <a:t>SCM</a:t>
            </a:r>
            <a:r>
              <a:rPr lang="en-US" sz="1200" dirty="0" smtClean="0"/>
              <a:t> Press Ltd.</a:t>
            </a:r>
            <a:endParaRPr lang="en-US" sz="1200" dirty="0"/>
          </a:p>
        </p:txBody>
      </p:sp>
      <p:sp>
        <p:nvSpPr>
          <p:cNvPr id="7" name="TextBox 6"/>
          <p:cNvSpPr txBox="1"/>
          <p:nvPr/>
        </p:nvSpPr>
        <p:spPr>
          <a:xfrm>
            <a:off x="0" y="6553200"/>
            <a:ext cx="9144000" cy="246221"/>
          </a:xfrm>
          <a:prstGeom prst="rect">
            <a:avLst/>
          </a:prstGeom>
          <a:noFill/>
        </p:spPr>
        <p:txBody>
          <a:bodyPr wrap="square" rtlCol="0">
            <a:spAutoFit/>
          </a:bodyPr>
          <a:lstStyle/>
          <a:p>
            <a:pPr algn="ctr"/>
            <a:r>
              <a:rPr lang="en-US" sz="1000" dirty="0" smtClean="0"/>
              <a:t>Photo courtesy of Fisher Humphreys</a:t>
            </a:r>
            <a:endParaRPr lang="en-US" sz="10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0" y="228600"/>
            <a:ext cx="9144000" cy="1077218"/>
          </a:xfrm>
          <a:prstGeom prst="rect">
            <a:avLst/>
          </a:prstGeom>
          <a:noFill/>
          <a:ln w="9525">
            <a:noFill/>
            <a:miter lim="800000"/>
            <a:headEnd/>
            <a:tailEnd/>
          </a:ln>
        </p:spPr>
        <p:txBody>
          <a:bodyPr>
            <a:spAutoFit/>
          </a:bodyPr>
          <a:lstStyle/>
          <a:p>
            <a:pPr algn="ctr"/>
            <a:r>
              <a:rPr lang="en-US" sz="3200" dirty="0" smtClean="0">
                <a:solidFill>
                  <a:schemeClr val="tx2"/>
                </a:solidFill>
              </a:rPr>
              <a:t>Some Possible Christian Responses</a:t>
            </a:r>
          </a:p>
          <a:p>
            <a:pPr algn="ctr"/>
            <a:r>
              <a:rPr lang="en-US" sz="3200" dirty="0" smtClean="0">
                <a:solidFill>
                  <a:srgbClr val="FFC000"/>
                </a:solidFill>
              </a:rPr>
              <a:t>Open Theism</a:t>
            </a:r>
            <a:endParaRPr lang="en-US" sz="3200" dirty="0">
              <a:solidFill>
                <a:srgbClr val="FFC000"/>
              </a:solidFill>
            </a:endParaRPr>
          </a:p>
        </p:txBody>
      </p:sp>
      <p:pic>
        <p:nvPicPr>
          <p:cNvPr id="3" name="Picture 6" descr="Hodgson photo in shirt collar"/>
          <p:cNvPicPr>
            <a:picLocks noChangeAspect="1" noChangeArrowheads="1"/>
          </p:cNvPicPr>
          <p:nvPr/>
        </p:nvPicPr>
        <p:blipFill>
          <a:blip r:embed="rId2" cstate="print"/>
          <a:srcRect/>
          <a:stretch>
            <a:fillRect/>
          </a:stretch>
        </p:blipFill>
        <p:spPr bwMode="auto">
          <a:xfrm>
            <a:off x="152400" y="1905000"/>
            <a:ext cx="2106613" cy="1981200"/>
          </a:xfrm>
          <a:prstGeom prst="rect">
            <a:avLst/>
          </a:prstGeom>
          <a:noFill/>
          <a:ln w="38100">
            <a:noFill/>
            <a:miter lim="800000"/>
            <a:headEnd/>
            <a:tailEnd/>
          </a:ln>
        </p:spPr>
      </p:pic>
      <p:sp>
        <p:nvSpPr>
          <p:cNvPr id="4" name="Text Box 7"/>
          <p:cNvSpPr txBox="1">
            <a:spLocks noChangeArrowheads="1"/>
          </p:cNvSpPr>
          <p:nvPr/>
        </p:nvSpPr>
        <p:spPr bwMode="auto">
          <a:xfrm>
            <a:off x="457200" y="3962400"/>
            <a:ext cx="1524000" cy="830997"/>
          </a:xfrm>
          <a:prstGeom prst="rect">
            <a:avLst/>
          </a:prstGeom>
          <a:noFill/>
          <a:ln w="25400">
            <a:noFill/>
            <a:miter lim="800000"/>
            <a:headEnd/>
            <a:tailEnd/>
          </a:ln>
        </p:spPr>
        <p:txBody>
          <a:bodyPr wrap="square">
            <a:spAutoFit/>
          </a:bodyPr>
          <a:lstStyle/>
          <a:p>
            <a:pPr algn="ctr">
              <a:spcBef>
                <a:spcPct val="50000"/>
              </a:spcBef>
            </a:pPr>
            <a:r>
              <a:rPr lang="en-US" sz="2400" dirty="0">
                <a:solidFill>
                  <a:schemeClr val="tx1"/>
                </a:solidFill>
              </a:rPr>
              <a:t>Leonard                Hodgson</a:t>
            </a:r>
          </a:p>
        </p:txBody>
      </p:sp>
      <p:sp>
        <p:nvSpPr>
          <p:cNvPr id="5" name="TextBox 7"/>
          <p:cNvSpPr txBox="1">
            <a:spLocks noChangeArrowheads="1"/>
          </p:cNvSpPr>
          <p:nvPr/>
        </p:nvSpPr>
        <p:spPr bwMode="auto">
          <a:xfrm>
            <a:off x="4876800" y="1981200"/>
            <a:ext cx="4267200" cy="4524315"/>
          </a:xfrm>
          <a:prstGeom prst="rect">
            <a:avLst/>
          </a:prstGeom>
          <a:noFill/>
          <a:ln w="9525">
            <a:noFill/>
            <a:miter lim="800000"/>
            <a:headEnd/>
            <a:tailEnd/>
          </a:ln>
        </p:spPr>
        <p:txBody>
          <a:bodyPr wrap="square">
            <a:spAutoFit/>
          </a:bodyPr>
          <a:lstStyle/>
          <a:p>
            <a:pPr algn="l"/>
            <a:r>
              <a:rPr lang="en-US" sz="2400" dirty="0" smtClean="0">
                <a:solidFill>
                  <a:schemeClr val="tx1"/>
                </a:solidFill>
              </a:rPr>
              <a:t>God </a:t>
            </a:r>
            <a:r>
              <a:rPr lang="en-US" sz="2400" dirty="0">
                <a:solidFill>
                  <a:schemeClr val="tx1"/>
                </a:solidFill>
              </a:rPr>
              <a:t>inside time/space</a:t>
            </a:r>
          </a:p>
          <a:p>
            <a:pPr algn="l"/>
            <a:endParaRPr lang="en-US" sz="2400" dirty="0">
              <a:solidFill>
                <a:schemeClr val="tx1"/>
              </a:solidFill>
            </a:endParaRPr>
          </a:p>
          <a:p>
            <a:pPr algn="l">
              <a:buClr>
                <a:srgbClr val="FFC000"/>
              </a:buClr>
              <a:buFont typeface="Arial" pitchFamily="34" charset="0"/>
              <a:buChar char="■"/>
            </a:pPr>
            <a:r>
              <a:rPr lang="en-US" sz="2400" dirty="0" smtClean="0">
                <a:solidFill>
                  <a:schemeClr val="tx1"/>
                </a:solidFill>
              </a:rPr>
              <a:t> God </a:t>
            </a:r>
            <a:r>
              <a:rPr lang="en-US" sz="2400" dirty="0">
                <a:solidFill>
                  <a:schemeClr val="tx1"/>
                </a:solidFill>
              </a:rPr>
              <a:t>wills </a:t>
            </a:r>
            <a:r>
              <a:rPr lang="en-US" sz="2400" dirty="0" smtClean="0">
                <a:solidFill>
                  <a:schemeClr val="tx1"/>
                </a:solidFill>
              </a:rPr>
              <a:t>necessarily or </a:t>
            </a:r>
            <a:r>
              <a:rPr lang="en-US" sz="2400" dirty="0">
                <a:solidFill>
                  <a:schemeClr val="tx1"/>
                </a:solidFill>
              </a:rPr>
              <a:t>not </a:t>
            </a:r>
            <a:r>
              <a:rPr lang="en-US" sz="2400" dirty="0" smtClean="0">
                <a:solidFill>
                  <a:schemeClr val="tx1"/>
                </a:solidFill>
              </a:rPr>
              <a:t>	at all (foreknowledge 	implies </a:t>
            </a:r>
            <a:r>
              <a:rPr lang="en-US" sz="2400" dirty="0">
                <a:solidFill>
                  <a:schemeClr val="tx1"/>
                </a:solidFill>
              </a:rPr>
              <a:t>determinism)</a:t>
            </a:r>
          </a:p>
          <a:p>
            <a:pPr algn="r"/>
            <a:endParaRPr lang="en-US" sz="2400" dirty="0">
              <a:solidFill>
                <a:schemeClr val="tx1"/>
              </a:solidFill>
            </a:endParaRPr>
          </a:p>
          <a:p>
            <a:pPr algn="l">
              <a:buClr>
                <a:srgbClr val="FFC000"/>
              </a:buClr>
              <a:buFont typeface="Arial" pitchFamily="34" charset="0"/>
              <a:buChar char="■"/>
            </a:pPr>
            <a:r>
              <a:rPr lang="en-US" sz="2400" dirty="0" smtClean="0"/>
              <a:t> </a:t>
            </a:r>
            <a:r>
              <a:rPr lang="en-US" sz="2400" dirty="0" smtClean="0">
                <a:solidFill>
                  <a:schemeClr val="tx1"/>
                </a:solidFill>
              </a:rPr>
              <a:t>God </a:t>
            </a:r>
            <a:r>
              <a:rPr lang="en-US" sz="2400" dirty="0">
                <a:solidFill>
                  <a:schemeClr val="tx1"/>
                </a:solidFill>
              </a:rPr>
              <a:t>is</a:t>
            </a:r>
          </a:p>
          <a:p>
            <a:pPr lvl="1" algn="l"/>
            <a:r>
              <a:rPr lang="en-US" sz="2400" dirty="0">
                <a:solidFill>
                  <a:schemeClr val="tx1"/>
                </a:solidFill>
              </a:rPr>
              <a:t>	</a:t>
            </a:r>
            <a:r>
              <a:rPr lang="en-US" sz="2400" dirty="0">
                <a:solidFill>
                  <a:srgbClr val="FFC000"/>
                </a:solidFill>
              </a:rPr>
              <a:t>*</a:t>
            </a:r>
            <a:r>
              <a:rPr lang="en-US" sz="2400" dirty="0">
                <a:solidFill>
                  <a:schemeClr val="tx1"/>
                </a:solidFill>
              </a:rPr>
              <a:t> </a:t>
            </a:r>
            <a:r>
              <a:rPr lang="en-US" sz="2400" dirty="0" err="1">
                <a:solidFill>
                  <a:schemeClr val="tx1"/>
                </a:solidFill>
              </a:rPr>
              <a:t>passible</a:t>
            </a:r>
            <a:endParaRPr lang="en-US" sz="2400" dirty="0">
              <a:solidFill>
                <a:schemeClr val="tx1"/>
              </a:solidFill>
            </a:endParaRPr>
          </a:p>
          <a:p>
            <a:pPr lvl="1" algn="l"/>
            <a:r>
              <a:rPr lang="en-US" sz="2400" dirty="0">
                <a:solidFill>
                  <a:schemeClr val="tx1"/>
                </a:solidFill>
              </a:rPr>
              <a:t>	</a:t>
            </a:r>
            <a:r>
              <a:rPr lang="en-US" sz="2400" dirty="0">
                <a:solidFill>
                  <a:srgbClr val="FFC000"/>
                </a:solidFill>
              </a:rPr>
              <a:t>*</a:t>
            </a:r>
            <a:r>
              <a:rPr lang="en-US" sz="2400" dirty="0">
                <a:solidFill>
                  <a:schemeClr val="tx1"/>
                </a:solidFill>
              </a:rPr>
              <a:t> mutable</a:t>
            </a:r>
          </a:p>
          <a:p>
            <a:pPr lvl="1" algn="l"/>
            <a:r>
              <a:rPr lang="en-US" sz="2400" dirty="0">
                <a:solidFill>
                  <a:schemeClr val="tx1"/>
                </a:solidFill>
              </a:rPr>
              <a:t>	</a:t>
            </a:r>
            <a:r>
              <a:rPr lang="en-US" sz="2400" dirty="0">
                <a:solidFill>
                  <a:srgbClr val="FFC000"/>
                </a:solidFill>
              </a:rPr>
              <a:t>*</a:t>
            </a:r>
            <a:r>
              <a:rPr lang="en-US" sz="2400" dirty="0">
                <a:solidFill>
                  <a:schemeClr val="tx1"/>
                </a:solidFill>
              </a:rPr>
              <a:t> omnipotent</a:t>
            </a:r>
          </a:p>
          <a:p>
            <a:pPr lvl="1" algn="l"/>
            <a:r>
              <a:rPr lang="en-US" sz="2400" dirty="0">
                <a:solidFill>
                  <a:schemeClr val="tx1"/>
                </a:solidFill>
              </a:rPr>
              <a:t>	</a:t>
            </a:r>
            <a:r>
              <a:rPr lang="en-US" sz="2400" dirty="0">
                <a:solidFill>
                  <a:srgbClr val="FFC000"/>
                </a:solidFill>
              </a:rPr>
              <a:t>*</a:t>
            </a:r>
            <a:r>
              <a:rPr lang="en-US" sz="2400" dirty="0">
                <a:solidFill>
                  <a:schemeClr val="tx1"/>
                </a:solidFill>
              </a:rPr>
              <a:t> with limited 	  		</a:t>
            </a:r>
            <a:r>
              <a:rPr lang="en-US" sz="2400" dirty="0" smtClean="0">
                <a:solidFill>
                  <a:schemeClr val="tx1"/>
                </a:solidFill>
              </a:rPr>
              <a:t>	omniscience</a:t>
            </a:r>
            <a:endParaRPr lang="en-US" sz="2400" dirty="0">
              <a:solidFill>
                <a:schemeClr val="tx1"/>
              </a:solidFill>
            </a:endParaRPr>
          </a:p>
        </p:txBody>
      </p:sp>
      <p:sp>
        <p:nvSpPr>
          <p:cNvPr id="7" name="TextBox 9"/>
          <p:cNvSpPr txBox="1">
            <a:spLocks noChangeArrowheads="1"/>
          </p:cNvSpPr>
          <p:nvPr/>
        </p:nvSpPr>
        <p:spPr bwMode="auto">
          <a:xfrm>
            <a:off x="2667000" y="3664803"/>
            <a:ext cx="1981200" cy="830997"/>
          </a:xfrm>
          <a:prstGeom prst="rect">
            <a:avLst/>
          </a:prstGeom>
          <a:noFill/>
          <a:ln w="9525">
            <a:noFill/>
            <a:miter lim="800000"/>
            <a:headEnd/>
            <a:tailEnd/>
          </a:ln>
        </p:spPr>
        <p:txBody>
          <a:bodyPr wrap="square">
            <a:spAutoFit/>
          </a:bodyPr>
          <a:lstStyle/>
          <a:p>
            <a:pPr algn="ctr"/>
            <a:r>
              <a:rPr lang="en-US" sz="2400" dirty="0">
                <a:solidFill>
                  <a:schemeClr val="tx1"/>
                </a:solidFill>
              </a:rPr>
              <a:t>David Bartholomew</a:t>
            </a:r>
          </a:p>
        </p:txBody>
      </p:sp>
      <p:sp>
        <p:nvSpPr>
          <p:cNvPr id="10" name="TextBox 9"/>
          <p:cNvSpPr txBox="1"/>
          <p:nvPr/>
        </p:nvSpPr>
        <p:spPr>
          <a:xfrm>
            <a:off x="0" y="4724400"/>
            <a:ext cx="2438400" cy="246221"/>
          </a:xfrm>
          <a:prstGeom prst="rect">
            <a:avLst/>
          </a:prstGeom>
          <a:noFill/>
        </p:spPr>
        <p:txBody>
          <a:bodyPr wrap="square" rtlCol="0">
            <a:spAutoFit/>
          </a:bodyPr>
          <a:lstStyle/>
          <a:p>
            <a:r>
              <a:rPr lang="en-US" sz="1000" dirty="0" smtClean="0"/>
              <a:t>Photo courtesy of Fisher Humphreys</a:t>
            </a:r>
            <a:endParaRPr lang="en-US" sz="1000" dirty="0"/>
          </a:p>
        </p:txBody>
      </p:sp>
      <p:pic>
        <p:nvPicPr>
          <p:cNvPr id="11" name="Picture 10" descr="C:\Users\twwoolle\Documents\Photos\Photos 2001\London Photos 2001\BARTHOLOMEW - LECTURING TO CLASS 2.JPG"/>
          <p:cNvPicPr/>
          <p:nvPr/>
        </p:nvPicPr>
        <p:blipFill>
          <a:blip r:embed="rId3" cstate="print"/>
          <a:srcRect l="11158" r="2820" b="16604"/>
          <a:stretch>
            <a:fillRect/>
          </a:stretch>
        </p:blipFill>
        <p:spPr bwMode="auto">
          <a:xfrm>
            <a:off x="2514600" y="4572000"/>
            <a:ext cx="2377440" cy="1737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0" y="228600"/>
            <a:ext cx="9144000" cy="1077218"/>
          </a:xfrm>
          <a:prstGeom prst="rect">
            <a:avLst/>
          </a:prstGeom>
          <a:noFill/>
          <a:ln w="9525">
            <a:noFill/>
            <a:miter lim="800000"/>
            <a:headEnd/>
            <a:tailEnd/>
          </a:ln>
        </p:spPr>
        <p:txBody>
          <a:bodyPr>
            <a:spAutoFit/>
          </a:bodyPr>
          <a:lstStyle/>
          <a:p>
            <a:pPr algn="ctr"/>
            <a:r>
              <a:rPr lang="en-US" sz="3200" dirty="0" smtClean="0">
                <a:solidFill>
                  <a:schemeClr val="tx2"/>
                </a:solidFill>
              </a:rPr>
              <a:t>Some Possible Christian Responses</a:t>
            </a:r>
          </a:p>
          <a:p>
            <a:pPr algn="ctr"/>
            <a:r>
              <a:rPr lang="en-US" sz="3200" dirty="0" smtClean="0">
                <a:solidFill>
                  <a:srgbClr val="FFC000"/>
                </a:solidFill>
              </a:rPr>
              <a:t>Simple Foreknowledge</a:t>
            </a:r>
            <a:endParaRPr lang="en-US" sz="3200" dirty="0">
              <a:solidFill>
                <a:srgbClr val="FFC000"/>
              </a:solidFill>
            </a:endParaRPr>
          </a:p>
        </p:txBody>
      </p:sp>
      <p:pic>
        <p:nvPicPr>
          <p:cNvPr id="3" name="Picture 3" descr="C:\Users\twwoolle\AppData\Local\Microsoft\Windows\Temporary Internet Files\Content.IE5\I3VQP1AJ\MC900368310[1].wmf"/>
          <p:cNvPicPr>
            <a:picLocks noChangeAspect="1" noChangeArrowheads="1"/>
          </p:cNvPicPr>
          <p:nvPr/>
        </p:nvPicPr>
        <p:blipFill>
          <a:blip r:embed="rId2" cstate="print"/>
          <a:srcRect/>
          <a:stretch>
            <a:fillRect/>
          </a:stretch>
        </p:blipFill>
        <p:spPr bwMode="auto">
          <a:xfrm>
            <a:off x="6169914" y="2286000"/>
            <a:ext cx="2440686" cy="3249924"/>
          </a:xfrm>
          <a:prstGeom prst="rect">
            <a:avLst/>
          </a:prstGeom>
          <a:noFill/>
        </p:spPr>
      </p:pic>
      <p:sp>
        <p:nvSpPr>
          <p:cNvPr id="4" name="TextBox 3"/>
          <p:cNvSpPr txBox="1"/>
          <p:nvPr/>
        </p:nvSpPr>
        <p:spPr>
          <a:xfrm>
            <a:off x="0" y="6200001"/>
            <a:ext cx="9144000" cy="276999"/>
          </a:xfrm>
          <a:prstGeom prst="rect">
            <a:avLst/>
          </a:prstGeom>
          <a:noFill/>
        </p:spPr>
        <p:txBody>
          <a:bodyPr wrap="square" rtlCol="0">
            <a:spAutoFit/>
          </a:bodyPr>
          <a:lstStyle/>
          <a:p>
            <a:pPr algn="r"/>
            <a:r>
              <a:rPr lang="en-US" sz="1200" dirty="0" smtClean="0"/>
              <a:t>Image with permission of Microsoft</a:t>
            </a:r>
            <a:endParaRPr lang="en-US" sz="1200" dirty="0"/>
          </a:p>
        </p:txBody>
      </p:sp>
      <p:sp>
        <p:nvSpPr>
          <p:cNvPr id="5" name="TextBox 4"/>
          <p:cNvSpPr txBox="1"/>
          <p:nvPr/>
        </p:nvSpPr>
        <p:spPr>
          <a:xfrm>
            <a:off x="0" y="1524000"/>
            <a:ext cx="7162800" cy="5170646"/>
          </a:xfrm>
          <a:prstGeom prst="rect">
            <a:avLst/>
          </a:prstGeom>
          <a:noFill/>
        </p:spPr>
        <p:txBody>
          <a:bodyPr wrap="square" rtlCol="0">
            <a:spAutoFit/>
          </a:bodyPr>
          <a:lstStyle/>
          <a:p>
            <a:pPr>
              <a:buClr>
                <a:srgbClr val="FFC000"/>
              </a:buClr>
              <a:buFont typeface="Arial" pitchFamily="34" charset="0"/>
              <a:buChar char="■"/>
            </a:pPr>
            <a:r>
              <a:rPr lang="en-US" sz="2400" dirty="0" smtClean="0"/>
              <a:t> God has utterly complete knowledge of the future 	“…uncomplicated by exceptions, additions, 	qualifications, et cetera…” </a:t>
            </a:r>
          </a:p>
          <a:p>
            <a:endParaRPr lang="en-US" sz="1000" dirty="0" smtClean="0"/>
          </a:p>
          <a:p>
            <a:r>
              <a:rPr lang="en-US" sz="1300" dirty="0" smtClean="0"/>
              <a:t>	Hunt, D. (2001). </a:t>
            </a:r>
            <a:r>
              <a:rPr lang="en-US" sz="1300" i="1" dirty="0" smtClean="0"/>
              <a:t>Divine Foreknowledge: Four Views. </a:t>
            </a:r>
            <a:r>
              <a:rPr lang="en-US" sz="1300" dirty="0" smtClean="0"/>
              <a:t>Downer’s Grove, </a:t>
            </a:r>
          </a:p>
          <a:p>
            <a:r>
              <a:rPr lang="en-US" sz="1300" dirty="0" smtClean="0"/>
              <a:t>	IL: </a:t>
            </a:r>
            <a:r>
              <a:rPr lang="en-US" sz="1300" dirty="0" err="1" smtClean="0"/>
              <a:t>IVP</a:t>
            </a:r>
            <a:r>
              <a:rPr lang="en-US" sz="1300" dirty="0" smtClean="0"/>
              <a:t>, p. 67.</a:t>
            </a:r>
          </a:p>
          <a:p>
            <a:endParaRPr lang="en-US" sz="1000" dirty="0" smtClean="0"/>
          </a:p>
          <a:p>
            <a:pPr>
              <a:buClr>
                <a:srgbClr val="FFC000"/>
              </a:buClr>
              <a:buFont typeface="Arial" pitchFamily="34" charset="0"/>
              <a:buChar char="■"/>
            </a:pPr>
            <a:r>
              <a:rPr lang="en-US" sz="2400" dirty="0" smtClean="0"/>
              <a:t> Not based on God's pre-determining of all </a:t>
            </a:r>
          </a:p>
          <a:p>
            <a:pPr>
              <a:buClr>
                <a:srgbClr val="FFC000"/>
              </a:buClr>
            </a:pPr>
            <a:r>
              <a:rPr lang="en-US" sz="2400" dirty="0" smtClean="0"/>
              <a:t>	events, but on His ability to "see" the 	future</a:t>
            </a:r>
          </a:p>
          <a:p>
            <a:pPr>
              <a:buClr>
                <a:srgbClr val="FFC000"/>
              </a:buClr>
            </a:pPr>
            <a:endParaRPr lang="en-US" sz="1000" dirty="0" smtClean="0"/>
          </a:p>
          <a:p>
            <a:pPr>
              <a:buClr>
                <a:srgbClr val="FFC000"/>
              </a:buClr>
              <a:buFont typeface="Arial" pitchFamily="34" charset="0"/>
              <a:buChar char="■"/>
            </a:pPr>
            <a:r>
              <a:rPr lang="en-US" sz="2400" dirty="0" smtClean="0"/>
              <a:t> God has chosen to give His creatures </a:t>
            </a:r>
          </a:p>
          <a:p>
            <a:pPr lvl="1">
              <a:buClr>
                <a:srgbClr val="FFC000"/>
              </a:buClr>
            </a:pPr>
            <a:r>
              <a:rPr lang="en-US" sz="2400" dirty="0" smtClean="0"/>
              <a:t>	free-will, but He can see what choices </a:t>
            </a:r>
          </a:p>
          <a:p>
            <a:pPr lvl="1">
              <a:buClr>
                <a:srgbClr val="FFC000"/>
              </a:buClr>
            </a:pPr>
            <a:r>
              <a:rPr lang="en-US" sz="2400" dirty="0" smtClean="0"/>
              <a:t>	they will make before time begins</a:t>
            </a:r>
          </a:p>
          <a:p>
            <a:pPr lvl="1">
              <a:buClr>
                <a:srgbClr val="FFC000"/>
              </a:buClr>
            </a:pPr>
            <a:endParaRPr lang="en-US" sz="1000" dirty="0" smtClean="0"/>
          </a:p>
          <a:p>
            <a:pPr>
              <a:buClr>
                <a:srgbClr val="FFC000"/>
              </a:buClr>
              <a:buFont typeface="Arial" pitchFamily="34" charset="0"/>
              <a:buChar char="■"/>
            </a:pPr>
            <a:r>
              <a:rPr lang="en-US" sz="2400" dirty="0" smtClean="0"/>
              <a:t> As such, randomness is independent </a:t>
            </a:r>
          </a:p>
          <a:p>
            <a:pPr>
              <a:buClr>
                <a:srgbClr val="FFC000"/>
              </a:buClr>
            </a:pPr>
            <a:r>
              <a:rPr lang="en-US" sz="2400" dirty="0" smtClean="0"/>
              <a:t>	of God’s foreknowledge.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0" y="228600"/>
            <a:ext cx="9144000" cy="1077218"/>
          </a:xfrm>
          <a:prstGeom prst="rect">
            <a:avLst/>
          </a:prstGeom>
          <a:noFill/>
          <a:ln w="9525">
            <a:noFill/>
            <a:miter lim="800000"/>
            <a:headEnd/>
            <a:tailEnd/>
          </a:ln>
        </p:spPr>
        <p:txBody>
          <a:bodyPr>
            <a:spAutoFit/>
          </a:bodyPr>
          <a:lstStyle/>
          <a:p>
            <a:pPr algn="ctr"/>
            <a:r>
              <a:rPr lang="en-US" sz="3200" dirty="0" smtClean="0">
                <a:solidFill>
                  <a:schemeClr val="tx2"/>
                </a:solidFill>
              </a:rPr>
              <a:t>Some Possible Christian Responses</a:t>
            </a:r>
          </a:p>
          <a:p>
            <a:pPr algn="ctr"/>
            <a:r>
              <a:rPr lang="en-US" sz="3200" dirty="0" err="1" smtClean="0">
                <a:solidFill>
                  <a:srgbClr val="FFC000"/>
                </a:solidFill>
              </a:rPr>
              <a:t>Molinism</a:t>
            </a:r>
            <a:endParaRPr lang="en-US" sz="3200" dirty="0">
              <a:solidFill>
                <a:srgbClr val="FFC000"/>
              </a:solidFill>
            </a:endParaRPr>
          </a:p>
        </p:txBody>
      </p:sp>
      <p:pic>
        <p:nvPicPr>
          <p:cNvPr id="77826" name="Picture 2" descr="File:Luis Molina.jpeg">
            <a:hlinkClick r:id="rId2"/>
          </p:cNvPr>
          <p:cNvPicPr>
            <a:picLocks noChangeAspect="1" noChangeArrowheads="1"/>
          </p:cNvPicPr>
          <p:nvPr/>
        </p:nvPicPr>
        <p:blipFill>
          <a:blip r:embed="rId3" cstate="print"/>
          <a:srcRect/>
          <a:stretch>
            <a:fillRect/>
          </a:stretch>
        </p:blipFill>
        <p:spPr bwMode="auto">
          <a:xfrm>
            <a:off x="228600" y="1985665"/>
            <a:ext cx="3267075" cy="4286250"/>
          </a:xfrm>
          <a:prstGeom prst="rect">
            <a:avLst/>
          </a:prstGeom>
          <a:noFill/>
        </p:spPr>
      </p:pic>
      <p:sp>
        <p:nvSpPr>
          <p:cNvPr id="4" name="TextBox 3"/>
          <p:cNvSpPr txBox="1"/>
          <p:nvPr/>
        </p:nvSpPr>
        <p:spPr>
          <a:xfrm>
            <a:off x="228600" y="1524000"/>
            <a:ext cx="3276600" cy="461665"/>
          </a:xfrm>
          <a:prstGeom prst="rect">
            <a:avLst/>
          </a:prstGeom>
          <a:noFill/>
        </p:spPr>
        <p:txBody>
          <a:bodyPr wrap="square" rtlCol="0">
            <a:spAutoFit/>
          </a:bodyPr>
          <a:lstStyle/>
          <a:p>
            <a:pPr algn="ctr"/>
            <a:r>
              <a:rPr lang="en-US" sz="2400" dirty="0" smtClean="0"/>
              <a:t>Luis de Molina</a:t>
            </a:r>
            <a:endParaRPr lang="en-US" sz="2400" dirty="0"/>
          </a:p>
        </p:txBody>
      </p:sp>
      <p:sp>
        <p:nvSpPr>
          <p:cNvPr id="6" name="TextBox 5"/>
          <p:cNvSpPr txBox="1"/>
          <p:nvPr/>
        </p:nvSpPr>
        <p:spPr>
          <a:xfrm>
            <a:off x="3810000" y="1828800"/>
            <a:ext cx="5181600" cy="4401205"/>
          </a:xfrm>
          <a:prstGeom prst="rect">
            <a:avLst/>
          </a:prstGeom>
          <a:noFill/>
        </p:spPr>
        <p:txBody>
          <a:bodyPr wrap="square" rtlCol="0">
            <a:spAutoFit/>
          </a:bodyPr>
          <a:lstStyle/>
          <a:p>
            <a:pPr>
              <a:buClr>
                <a:srgbClr val="FFC000"/>
              </a:buClr>
              <a:buFont typeface="Arial" pitchFamily="34" charset="0"/>
              <a:buChar char="■"/>
            </a:pPr>
            <a:r>
              <a:rPr lang="en-US" sz="2000" dirty="0" smtClean="0"/>
              <a:t> Natural knowledge: all possible worlds 	God could create</a:t>
            </a:r>
          </a:p>
          <a:p>
            <a:pPr>
              <a:buClr>
                <a:srgbClr val="FFC000"/>
              </a:buClr>
              <a:buFont typeface="Arial" pitchFamily="34" charset="0"/>
              <a:buChar char="■"/>
            </a:pPr>
            <a:r>
              <a:rPr lang="en-US" sz="2000" dirty="0" smtClean="0"/>
              <a:t> Free knowledge: God’s knowledge “after” 	choosing our world</a:t>
            </a:r>
          </a:p>
          <a:p>
            <a:pPr>
              <a:buClr>
                <a:srgbClr val="FFC000"/>
              </a:buClr>
              <a:buFont typeface="Arial" pitchFamily="34" charset="0"/>
              <a:buChar char="■"/>
            </a:pPr>
            <a:r>
              <a:rPr lang="en-US" sz="2000" dirty="0" smtClean="0"/>
              <a:t> Middle knowledge: in-between natural &amp; 	free knowledge, knowledge of 	events (some random) in all 	possible worlds</a:t>
            </a:r>
          </a:p>
          <a:p>
            <a:pPr>
              <a:buClr>
                <a:srgbClr val="FFC000"/>
              </a:buClr>
              <a:buFont typeface="Arial" pitchFamily="34" charset="0"/>
              <a:buChar char="■"/>
            </a:pPr>
            <a:r>
              <a:rPr lang="en-US" sz="2000" dirty="0" smtClean="0"/>
              <a:t> By knowing all possible worlds, God 	chose this one knowingly creating 	randomness, foreknow its outcomes 	&amp; guarantee that his will is achieved</a:t>
            </a:r>
          </a:p>
          <a:p>
            <a:pPr>
              <a:buClr>
                <a:srgbClr val="FFC000"/>
              </a:buClr>
              <a:buFont typeface="Arial" pitchFamily="34" charset="0"/>
              <a:buChar char="■"/>
            </a:pPr>
            <a:r>
              <a:rPr lang="en-US" sz="2000" dirty="0" smtClean="0"/>
              <a:t> As such, randomness becomes part of 	God’s plan to fulfill his will</a:t>
            </a:r>
            <a:endParaRPr lang="en-US" sz="2000" dirty="0"/>
          </a:p>
        </p:txBody>
      </p:sp>
      <p:sp>
        <p:nvSpPr>
          <p:cNvPr id="7" name="TextBox 6"/>
          <p:cNvSpPr txBox="1"/>
          <p:nvPr/>
        </p:nvSpPr>
        <p:spPr>
          <a:xfrm>
            <a:off x="0" y="6248400"/>
            <a:ext cx="9144000" cy="646331"/>
          </a:xfrm>
          <a:prstGeom prst="rect">
            <a:avLst/>
          </a:prstGeom>
          <a:noFill/>
        </p:spPr>
        <p:txBody>
          <a:bodyPr wrap="square" rtlCol="0">
            <a:spAutoFit/>
          </a:bodyPr>
          <a:lstStyle/>
          <a:p>
            <a:r>
              <a:rPr lang="en-US" sz="1200" dirty="0" smtClean="0"/>
              <a:t>Sources: Bradley, J. (2012). </a:t>
            </a:r>
            <a:r>
              <a:rPr lang="en-US" sz="1200" i="1" dirty="0" smtClean="0"/>
              <a:t>Randomness and God’s Nature.</a:t>
            </a:r>
            <a:r>
              <a:rPr lang="en-US" sz="1200" dirty="0" smtClean="0"/>
              <a:t> </a:t>
            </a:r>
            <a:r>
              <a:rPr lang="en-US" sz="1200" dirty="0" err="1" smtClean="0"/>
              <a:t>PSCF</a:t>
            </a:r>
            <a:r>
              <a:rPr lang="en-US" sz="1200" dirty="0" smtClean="0"/>
              <a:t>, 64(2): 75-89 &amp; Miller, </a:t>
            </a:r>
            <a:r>
              <a:rPr lang="en-US" sz="1200" dirty="0" err="1" smtClean="0"/>
              <a:t>M.R.</a:t>
            </a:r>
            <a:r>
              <a:rPr lang="en-US" sz="1200" dirty="0" smtClean="0"/>
              <a:t> (2000). </a:t>
            </a:r>
            <a:r>
              <a:rPr lang="en-US" sz="1200" i="1" dirty="0" smtClean="0"/>
              <a:t>In Defense of the Reconciliation of Divine Will and Human Freedom According to St. Thomas Aquinas. </a:t>
            </a:r>
            <a:r>
              <a:rPr lang="en-US" sz="1200" dirty="0" smtClean="0"/>
              <a:t>Doctoral dissertation, Boston College. </a:t>
            </a:r>
          </a:p>
          <a:p>
            <a:r>
              <a:rPr lang="en-US" sz="1200" dirty="0" smtClean="0"/>
              <a:t>Drawing courtesy of Wikimedia Commons: </a:t>
            </a:r>
            <a:r>
              <a:rPr lang="en-US" sz="1200" dirty="0" err="1" smtClean="0"/>
              <a:t>http://commons.wikimedia.org/wiki/Luis_de_Molina</a:t>
            </a:r>
            <a:endParaRPr lang="en-US"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0" y="228600"/>
            <a:ext cx="9144000" cy="1077218"/>
          </a:xfrm>
          <a:prstGeom prst="rect">
            <a:avLst/>
          </a:prstGeom>
          <a:noFill/>
          <a:ln w="9525">
            <a:noFill/>
            <a:miter lim="800000"/>
            <a:headEnd/>
            <a:tailEnd/>
          </a:ln>
        </p:spPr>
        <p:txBody>
          <a:bodyPr>
            <a:spAutoFit/>
          </a:bodyPr>
          <a:lstStyle/>
          <a:p>
            <a:pPr algn="ctr"/>
            <a:r>
              <a:rPr lang="en-US" sz="3200" dirty="0" smtClean="0">
                <a:solidFill>
                  <a:schemeClr val="tx2"/>
                </a:solidFill>
              </a:rPr>
              <a:t>Some Possible Christian Responses</a:t>
            </a:r>
          </a:p>
          <a:p>
            <a:pPr algn="ctr"/>
            <a:r>
              <a:rPr lang="en-US" sz="3200" dirty="0" smtClean="0">
                <a:solidFill>
                  <a:srgbClr val="FFC000"/>
                </a:solidFill>
              </a:rPr>
              <a:t>Aquinas (Classical)</a:t>
            </a:r>
            <a:endParaRPr lang="en-US" sz="3200" dirty="0">
              <a:solidFill>
                <a:srgbClr val="FFC000"/>
              </a:solidFill>
            </a:endParaRPr>
          </a:p>
        </p:txBody>
      </p:sp>
      <p:sp>
        <p:nvSpPr>
          <p:cNvPr id="4" name="TextBox 8"/>
          <p:cNvSpPr txBox="1">
            <a:spLocks noChangeArrowheads="1"/>
          </p:cNvSpPr>
          <p:nvPr/>
        </p:nvSpPr>
        <p:spPr bwMode="auto">
          <a:xfrm>
            <a:off x="5486400" y="1290935"/>
            <a:ext cx="3657600" cy="461665"/>
          </a:xfrm>
          <a:prstGeom prst="rect">
            <a:avLst/>
          </a:prstGeom>
          <a:noFill/>
          <a:ln w="9525">
            <a:noFill/>
            <a:miter lim="800000"/>
            <a:headEnd/>
            <a:tailEnd/>
          </a:ln>
        </p:spPr>
        <p:txBody>
          <a:bodyPr wrap="square">
            <a:spAutoFit/>
          </a:bodyPr>
          <a:lstStyle/>
          <a:p>
            <a:pPr algn="ctr"/>
            <a:r>
              <a:rPr lang="en-US" sz="2400" b="1" dirty="0" smtClean="0">
                <a:solidFill>
                  <a:schemeClr val="tx1"/>
                </a:solidFill>
              </a:rPr>
              <a:t>Thomas </a:t>
            </a:r>
            <a:r>
              <a:rPr lang="en-US" sz="2400" b="1" dirty="0">
                <a:solidFill>
                  <a:schemeClr val="tx1"/>
                </a:solidFill>
              </a:rPr>
              <a:t>Aquinas</a:t>
            </a:r>
          </a:p>
        </p:txBody>
      </p:sp>
      <p:sp>
        <p:nvSpPr>
          <p:cNvPr id="5" name="TextBox 5"/>
          <p:cNvSpPr txBox="1">
            <a:spLocks noChangeArrowheads="1"/>
          </p:cNvSpPr>
          <p:nvPr/>
        </p:nvSpPr>
        <p:spPr bwMode="auto">
          <a:xfrm>
            <a:off x="228600" y="1735753"/>
            <a:ext cx="4800600" cy="4524315"/>
          </a:xfrm>
          <a:prstGeom prst="rect">
            <a:avLst/>
          </a:prstGeom>
          <a:noFill/>
          <a:ln w="9525">
            <a:noFill/>
            <a:miter lim="800000"/>
            <a:headEnd/>
            <a:tailEnd/>
          </a:ln>
        </p:spPr>
        <p:txBody>
          <a:bodyPr>
            <a:spAutoFit/>
          </a:bodyPr>
          <a:lstStyle/>
          <a:p>
            <a:pPr algn="l">
              <a:buClr>
                <a:srgbClr val="FFC000"/>
              </a:buClr>
              <a:buFont typeface="Arial" pitchFamily="34" charset="0"/>
              <a:buChar char="■"/>
            </a:pPr>
            <a:r>
              <a:rPr lang="en-US" sz="2400" dirty="0" smtClean="0"/>
              <a:t> </a:t>
            </a:r>
            <a:r>
              <a:rPr lang="en-US" sz="2400" dirty="0" smtClean="0">
                <a:solidFill>
                  <a:schemeClr val="tx1"/>
                </a:solidFill>
              </a:rPr>
              <a:t>God </a:t>
            </a:r>
            <a:r>
              <a:rPr lang="en-US" sz="2400" dirty="0">
                <a:solidFill>
                  <a:schemeClr val="tx1"/>
                </a:solidFill>
              </a:rPr>
              <a:t>outside time/space</a:t>
            </a:r>
          </a:p>
          <a:p>
            <a:pPr algn="l">
              <a:buFont typeface="Wingdings" pitchFamily="2" charset="2"/>
              <a:buChar char="W"/>
            </a:pPr>
            <a:endParaRPr lang="en-US" sz="2400" dirty="0">
              <a:solidFill>
                <a:schemeClr val="tx1"/>
              </a:solidFill>
            </a:endParaRPr>
          </a:p>
          <a:p>
            <a:pPr algn="l">
              <a:buClr>
                <a:srgbClr val="FFC000"/>
              </a:buClr>
              <a:buFont typeface="Arial" pitchFamily="34" charset="0"/>
              <a:buChar char="■"/>
            </a:pPr>
            <a:r>
              <a:rPr lang="en-US" sz="2400" dirty="0" smtClean="0">
                <a:solidFill>
                  <a:schemeClr val="tx1"/>
                </a:solidFill>
              </a:rPr>
              <a:t> God </a:t>
            </a:r>
            <a:r>
              <a:rPr lang="en-US" sz="2400" dirty="0">
                <a:solidFill>
                  <a:schemeClr val="tx1"/>
                </a:solidFill>
              </a:rPr>
              <a:t>wills necessarily </a:t>
            </a:r>
            <a:r>
              <a:rPr lang="en-US" sz="2400" dirty="0" smtClean="0">
                <a:solidFill>
                  <a:schemeClr val="tx1"/>
                </a:solidFill>
              </a:rPr>
              <a:t>and </a:t>
            </a:r>
            <a:r>
              <a:rPr lang="en-US" sz="2400" dirty="0">
                <a:solidFill>
                  <a:schemeClr val="tx1"/>
                </a:solidFill>
              </a:rPr>
              <a:t>	</a:t>
            </a:r>
            <a:r>
              <a:rPr lang="en-US" sz="2400" dirty="0" smtClean="0">
                <a:solidFill>
                  <a:schemeClr val="tx1"/>
                </a:solidFill>
              </a:rPr>
              <a:t>contingently 	(</a:t>
            </a:r>
            <a:r>
              <a:rPr lang="en-US" sz="2400" dirty="0">
                <a:solidFill>
                  <a:schemeClr val="tx1"/>
                </a:solidFill>
              </a:rPr>
              <a:t>foreknowledge does not </a:t>
            </a:r>
            <a:r>
              <a:rPr lang="en-US" sz="2400" dirty="0" smtClean="0">
                <a:solidFill>
                  <a:schemeClr val="tx1"/>
                </a:solidFill>
              </a:rPr>
              <a:t>	imply </a:t>
            </a:r>
            <a:r>
              <a:rPr lang="en-US" sz="2400" dirty="0">
                <a:solidFill>
                  <a:schemeClr val="tx1"/>
                </a:solidFill>
              </a:rPr>
              <a:t>determinism)</a:t>
            </a:r>
          </a:p>
          <a:p>
            <a:pPr algn="l">
              <a:buFont typeface="Wingdings" pitchFamily="2" charset="2"/>
              <a:buChar char="W"/>
            </a:pPr>
            <a:endParaRPr lang="en-US" sz="2400" dirty="0">
              <a:solidFill>
                <a:schemeClr val="tx1"/>
              </a:solidFill>
            </a:endParaRPr>
          </a:p>
          <a:p>
            <a:pPr algn="l">
              <a:buClr>
                <a:srgbClr val="FFC000"/>
              </a:buClr>
              <a:buFont typeface="Arial" pitchFamily="34" charset="0"/>
              <a:buChar char="■"/>
            </a:pPr>
            <a:r>
              <a:rPr lang="en-US" sz="2400" dirty="0" smtClean="0"/>
              <a:t> </a:t>
            </a:r>
            <a:r>
              <a:rPr lang="en-US" sz="2400" dirty="0" smtClean="0">
                <a:solidFill>
                  <a:schemeClr val="tx1"/>
                </a:solidFill>
              </a:rPr>
              <a:t>God </a:t>
            </a:r>
            <a:r>
              <a:rPr lang="en-US" sz="2400" dirty="0">
                <a:solidFill>
                  <a:schemeClr val="tx1"/>
                </a:solidFill>
              </a:rPr>
              <a:t>is </a:t>
            </a:r>
          </a:p>
          <a:p>
            <a:pPr algn="l"/>
            <a:r>
              <a:rPr lang="en-US" sz="2400" dirty="0">
                <a:solidFill>
                  <a:schemeClr val="tx1"/>
                </a:solidFill>
              </a:rPr>
              <a:t>	</a:t>
            </a:r>
            <a:r>
              <a:rPr lang="en-US" sz="2400" dirty="0">
                <a:solidFill>
                  <a:srgbClr val="FFC000"/>
                </a:solidFill>
              </a:rPr>
              <a:t>*</a:t>
            </a:r>
            <a:r>
              <a:rPr lang="en-US" sz="2400" dirty="0">
                <a:solidFill>
                  <a:schemeClr val="tx1"/>
                </a:solidFill>
              </a:rPr>
              <a:t> </a:t>
            </a:r>
            <a:r>
              <a:rPr lang="en-US" sz="2400" dirty="0" smtClean="0">
                <a:solidFill>
                  <a:schemeClr val="tx1"/>
                </a:solidFill>
              </a:rPr>
              <a:t>impassible </a:t>
            </a:r>
            <a:r>
              <a:rPr lang="en-US" sz="2400" dirty="0">
                <a:solidFill>
                  <a:schemeClr val="tx1"/>
                </a:solidFill>
              </a:rPr>
              <a:t>	              	</a:t>
            </a:r>
            <a:r>
              <a:rPr lang="en-US" sz="2400" dirty="0">
                <a:solidFill>
                  <a:srgbClr val="FFC000"/>
                </a:solidFill>
              </a:rPr>
              <a:t>*</a:t>
            </a:r>
            <a:r>
              <a:rPr lang="en-US" sz="2400" dirty="0">
                <a:solidFill>
                  <a:schemeClr val="tx1"/>
                </a:solidFill>
              </a:rPr>
              <a:t> </a:t>
            </a:r>
            <a:r>
              <a:rPr lang="en-US" sz="2400" dirty="0" smtClean="0">
                <a:solidFill>
                  <a:schemeClr val="tx1"/>
                </a:solidFill>
              </a:rPr>
              <a:t>immutable</a:t>
            </a:r>
            <a:endParaRPr lang="en-US" sz="2400" dirty="0" smtClean="0"/>
          </a:p>
          <a:p>
            <a:pPr algn="l"/>
            <a:r>
              <a:rPr lang="en-US" sz="2400" dirty="0" smtClean="0">
                <a:solidFill>
                  <a:schemeClr val="tx1"/>
                </a:solidFill>
              </a:rPr>
              <a:t>        </a:t>
            </a:r>
            <a:r>
              <a:rPr lang="en-US" sz="2400" dirty="0">
                <a:solidFill>
                  <a:schemeClr val="tx1"/>
                </a:solidFill>
              </a:rPr>
              <a:t>	</a:t>
            </a:r>
            <a:r>
              <a:rPr lang="en-US" sz="2400" dirty="0">
                <a:solidFill>
                  <a:srgbClr val="FFC000"/>
                </a:solidFill>
              </a:rPr>
              <a:t>*</a:t>
            </a:r>
            <a:r>
              <a:rPr lang="en-US" sz="2400" dirty="0">
                <a:solidFill>
                  <a:schemeClr val="tx1"/>
                </a:solidFill>
              </a:rPr>
              <a:t> </a:t>
            </a:r>
            <a:r>
              <a:rPr lang="en-US" sz="2400" dirty="0" smtClean="0">
                <a:solidFill>
                  <a:schemeClr val="tx1"/>
                </a:solidFill>
              </a:rPr>
              <a:t>omnipotent  </a:t>
            </a:r>
            <a:r>
              <a:rPr lang="en-US" sz="2400" dirty="0">
                <a:solidFill>
                  <a:schemeClr val="tx1"/>
                </a:solidFill>
              </a:rPr>
              <a:t>	        	</a:t>
            </a:r>
            <a:r>
              <a:rPr lang="en-US" sz="2400" dirty="0">
                <a:solidFill>
                  <a:srgbClr val="FFC000"/>
                </a:solidFill>
              </a:rPr>
              <a:t>*</a:t>
            </a:r>
            <a:r>
              <a:rPr lang="en-US" sz="2400" dirty="0">
                <a:solidFill>
                  <a:schemeClr val="tx1"/>
                </a:solidFill>
              </a:rPr>
              <a:t> omniscient</a:t>
            </a:r>
          </a:p>
        </p:txBody>
      </p:sp>
      <p:pic>
        <p:nvPicPr>
          <p:cNvPr id="2050" name="Picture 2" descr="Thomas Aquinas">
            <a:hlinkClick r:id="rId2"/>
          </p:cNvPr>
          <p:cNvPicPr>
            <a:picLocks noChangeAspect="1" noChangeArrowheads="1"/>
          </p:cNvPicPr>
          <p:nvPr/>
        </p:nvPicPr>
        <p:blipFill>
          <a:blip r:embed="rId3" cstate="print"/>
          <a:srcRect/>
          <a:stretch>
            <a:fillRect/>
          </a:stretch>
        </p:blipFill>
        <p:spPr bwMode="auto">
          <a:xfrm>
            <a:off x="-6764338" y="0"/>
            <a:ext cx="1143000" cy="1714500"/>
          </a:xfrm>
          <a:prstGeom prst="rect">
            <a:avLst/>
          </a:prstGeom>
          <a:noFill/>
        </p:spPr>
      </p:pic>
      <p:pic>
        <p:nvPicPr>
          <p:cNvPr id="2052" name="Picture 4" descr="Thomas Aquinas">
            <a:hlinkClick r:id="rId2"/>
          </p:cNvPr>
          <p:cNvPicPr>
            <a:picLocks noChangeAspect="1" noChangeArrowheads="1"/>
          </p:cNvPicPr>
          <p:nvPr/>
        </p:nvPicPr>
        <p:blipFill>
          <a:blip r:embed="rId3" cstate="print"/>
          <a:srcRect/>
          <a:stretch>
            <a:fillRect/>
          </a:stretch>
        </p:blipFill>
        <p:spPr bwMode="auto">
          <a:xfrm>
            <a:off x="-6764338" y="0"/>
            <a:ext cx="1143000" cy="1714500"/>
          </a:xfrm>
          <a:prstGeom prst="rect">
            <a:avLst/>
          </a:prstGeom>
          <a:noFill/>
        </p:spPr>
      </p:pic>
      <p:pic>
        <p:nvPicPr>
          <p:cNvPr id="2054" name="Picture 6" descr="File:St-thomas-aquinas.jpg">
            <a:hlinkClick r:id="rId4"/>
          </p:cNvPr>
          <p:cNvPicPr>
            <a:picLocks noChangeAspect="1" noChangeArrowheads="1"/>
          </p:cNvPicPr>
          <p:nvPr/>
        </p:nvPicPr>
        <p:blipFill>
          <a:blip r:embed="rId5" cstate="print"/>
          <a:srcRect/>
          <a:stretch>
            <a:fillRect/>
          </a:stretch>
        </p:blipFill>
        <p:spPr bwMode="auto">
          <a:xfrm>
            <a:off x="5791200" y="1752600"/>
            <a:ext cx="3045456" cy="4572000"/>
          </a:xfrm>
          <a:prstGeom prst="rect">
            <a:avLst/>
          </a:prstGeom>
          <a:noFill/>
        </p:spPr>
      </p:pic>
      <p:sp>
        <p:nvSpPr>
          <p:cNvPr id="9" name="TextBox 8"/>
          <p:cNvSpPr txBox="1"/>
          <p:nvPr/>
        </p:nvSpPr>
        <p:spPr>
          <a:xfrm>
            <a:off x="5105400" y="6383179"/>
            <a:ext cx="3810000" cy="400110"/>
          </a:xfrm>
          <a:prstGeom prst="rect">
            <a:avLst/>
          </a:prstGeom>
          <a:noFill/>
        </p:spPr>
        <p:txBody>
          <a:bodyPr wrap="square" rtlCol="0">
            <a:spAutoFit/>
          </a:bodyPr>
          <a:lstStyle/>
          <a:p>
            <a:pPr algn="r"/>
            <a:r>
              <a:rPr lang="en-US" sz="1000" dirty="0" smtClean="0"/>
              <a:t>Courtesy of Wikimedia Commons: </a:t>
            </a:r>
          </a:p>
          <a:p>
            <a:pPr algn="r"/>
            <a:r>
              <a:rPr lang="en-US" sz="1000" dirty="0" err="1" smtClean="0"/>
              <a:t>http://commons.wikimedia.org/wiki/File:St-thomas-aquinas.jpg</a:t>
            </a:r>
            <a:endParaRPr lang="en-US" sz="1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4"/>
          <p:cNvSpPr txBox="1">
            <a:spLocks noChangeArrowheads="1"/>
          </p:cNvSpPr>
          <p:nvPr/>
        </p:nvSpPr>
        <p:spPr bwMode="auto">
          <a:xfrm>
            <a:off x="0" y="1371600"/>
            <a:ext cx="9144000" cy="3785652"/>
          </a:xfrm>
          <a:prstGeom prst="rect">
            <a:avLst/>
          </a:prstGeom>
          <a:noFill/>
          <a:ln w="9525">
            <a:noFill/>
            <a:miter lim="800000"/>
            <a:headEnd/>
            <a:tailEnd/>
          </a:ln>
        </p:spPr>
        <p:txBody>
          <a:bodyPr>
            <a:spAutoFit/>
          </a:bodyPr>
          <a:lstStyle/>
          <a:p>
            <a:pPr algn="l"/>
            <a:r>
              <a:rPr lang="en-US" sz="2400" dirty="0">
                <a:solidFill>
                  <a:schemeClr val="tx1"/>
                </a:solidFill>
              </a:rPr>
              <a:t>   </a:t>
            </a:r>
          </a:p>
          <a:p>
            <a:pPr algn="l">
              <a:buClr>
                <a:srgbClr val="FFC000"/>
              </a:buClr>
              <a:buFont typeface="Arial" pitchFamily="34" charset="0"/>
              <a:buChar char="■"/>
            </a:pPr>
            <a:r>
              <a:rPr lang="en-US" sz="2400" dirty="0">
                <a:sym typeface="SymbolPS" pitchFamily="18" charset="2"/>
              </a:rPr>
              <a:t> </a:t>
            </a:r>
            <a:r>
              <a:rPr lang="en-US" sz="2400" dirty="0" smtClean="0">
                <a:solidFill>
                  <a:schemeClr val="tx1"/>
                </a:solidFill>
                <a:sym typeface="SymbolPS" pitchFamily="18" charset="2"/>
              </a:rPr>
              <a:t>Does </a:t>
            </a:r>
            <a:r>
              <a:rPr lang="en-US" sz="2400" dirty="0">
                <a:solidFill>
                  <a:schemeClr val="tx1"/>
                </a:solidFill>
                <a:sym typeface="SymbolPS" pitchFamily="18" charset="2"/>
              </a:rPr>
              <a:t>chance in creation deny divine </a:t>
            </a:r>
            <a:r>
              <a:rPr lang="en-US" sz="2400" dirty="0" smtClean="0">
                <a:solidFill>
                  <a:schemeClr val="tx1"/>
                </a:solidFill>
                <a:sym typeface="SymbolPS" pitchFamily="18" charset="2"/>
              </a:rPr>
              <a:t>Providence</a:t>
            </a:r>
            <a:r>
              <a:rPr lang="en-US" sz="2400" dirty="0">
                <a:solidFill>
                  <a:schemeClr val="tx1"/>
                </a:solidFill>
                <a:sym typeface="SymbolPS" pitchFamily="18" charset="2"/>
              </a:rPr>
              <a:t>?</a:t>
            </a:r>
          </a:p>
          <a:p>
            <a:pPr algn="l">
              <a:buFontTx/>
              <a:buChar char="-"/>
            </a:pPr>
            <a:endParaRPr lang="en-US" sz="2400" dirty="0">
              <a:solidFill>
                <a:schemeClr val="tx1"/>
              </a:solidFill>
              <a:sym typeface="SymbolPS" pitchFamily="18" charset="2"/>
            </a:endParaRPr>
          </a:p>
          <a:p>
            <a:pPr algn="l">
              <a:buClr>
                <a:srgbClr val="FFC000"/>
              </a:buClr>
              <a:buFont typeface="Arial" pitchFamily="34" charset="0"/>
              <a:buChar char="■"/>
            </a:pPr>
            <a:r>
              <a:rPr lang="en-US" sz="2400" dirty="0">
                <a:sym typeface="SymbolPS" pitchFamily="18" charset="2"/>
              </a:rPr>
              <a:t> </a:t>
            </a:r>
            <a:r>
              <a:rPr lang="en-US" sz="2400" dirty="0" smtClean="0">
                <a:solidFill>
                  <a:schemeClr val="tx1"/>
                </a:solidFill>
                <a:sym typeface="SymbolPS" pitchFamily="18" charset="2"/>
              </a:rPr>
              <a:t>Is </a:t>
            </a:r>
            <a:r>
              <a:rPr lang="en-US" sz="2400" dirty="0">
                <a:solidFill>
                  <a:schemeClr val="tx1"/>
                </a:solidFill>
                <a:sym typeface="SymbolPS" pitchFamily="18" charset="2"/>
              </a:rPr>
              <a:t>chance is a threat to God’s sovereignty?</a:t>
            </a:r>
          </a:p>
          <a:p>
            <a:pPr algn="l">
              <a:buFontTx/>
              <a:buChar char="-"/>
            </a:pPr>
            <a:endParaRPr lang="en-US" sz="2400" dirty="0">
              <a:solidFill>
                <a:schemeClr val="tx1"/>
              </a:solidFill>
              <a:sym typeface="SymbolPS" pitchFamily="18" charset="2"/>
            </a:endParaRPr>
          </a:p>
          <a:p>
            <a:pPr algn="l">
              <a:buClr>
                <a:srgbClr val="FFC000"/>
              </a:buClr>
              <a:buFont typeface="Arial" pitchFamily="34" charset="0"/>
              <a:buChar char="■"/>
            </a:pPr>
            <a:r>
              <a:rPr lang="en-US" sz="2400" dirty="0">
                <a:sym typeface="SymbolPS" pitchFamily="18" charset="2"/>
              </a:rPr>
              <a:t> </a:t>
            </a:r>
            <a:r>
              <a:rPr lang="en-US" sz="2400" dirty="0" smtClean="0">
                <a:solidFill>
                  <a:schemeClr val="tx1"/>
                </a:solidFill>
                <a:sym typeface="SymbolPS" pitchFamily="18" charset="2"/>
              </a:rPr>
              <a:t>If </a:t>
            </a:r>
            <a:r>
              <a:rPr lang="en-US" sz="2400" dirty="0">
                <a:solidFill>
                  <a:schemeClr val="tx1"/>
                </a:solidFill>
                <a:sym typeface="SymbolPS" pitchFamily="18" charset="2"/>
              </a:rPr>
              <a:t>chance exists, </a:t>
            </a:r>
            <a:r>
              <a:rPr lang="en-US" sz="2400" dirty="0" smtClean="0">
                <a:solidFill>
                  <a:schemeClr val="tx1"/>
                </a:solidFill>
                <a:sym typeface="SymbolPS" pitchFamily="18" charset="2"/>
              </a:rPr>
              <a:t>must </a:t>
            </a:r>
            <a:r>
              <a:rPr lang="en-US" sz="2400" dirty="0">
                <a:solidFill>
                  <a:schemeClr val="tx1"/>
                </a:solidFill>
                <a:sym typeface="SymbolPS" pitchFamily="18" charset="2"/>
              </a:rPr>
              <a:t>there be no purpose to </a:t>
            </a:r>
            <a:r>
              <a:rPr lang="en-US" sz="2400" dirty="0" smtClean="0">
                <a:solidFill>
                  <a:schemeClr val="tx1"/>
                </a:solidFill>
                <a:sym typeface="SymbolPS" pitchFamily="18" charset="2"/>
              </a:rPr>
              <a:t>creation</a:t>
            </a:r>
            <a:r>
              <a:rPr lang="en-US" sz="2400" dirty="0">
                <a:solidFill>
                  <a:schemeClr val="tx1"/>
                </a:solidFill>
                <a:sym typeface="SymbolPS" pitchFamily="18" charset="2"/>
              </a:rPr>
              <a:t>?</a:t>
            </a:r>
          </a:p>
          <a:p>
            <a:pPr algn="l"/>
            <a:endParaRPr lang="en-US" sz="2400" dirty="0">
              <a:solidFill>
                <a:schemeClr val="tx1"/>
              </a:solidFill>
              <a:sym typeface="SymbolPS" pitchFamily="18" charset="2"/>
            </a:endParaRPr>
          </a:p>
          <a:p>
            <a:pPr algn="l">
              <a:buClr>
                <a:srgbClr val="FFC000"/>
              </a:buClr>
              <a:buFont typeface="Arial" pitchFamily="34" charset="0"/>
              <a:buChar char="■"/>
            </a:pPr>
            <a:r>
              <a:rPr lang="en-US" sz="2400" dirty="0">
                <a:sym typeface="SymbolPS" pitchFamily="18" charset="2"/>
              </a:rPr>
              <a:t> </a:t>
            </a:r>
            <a:r>
              <a:rPr lang="en-US" sz="2400" dirty="0" smtClean="0">
                <a:solidFill>
                  <a:schemeClr val="tx1"/>
                </a:solidFill>
                <a:sym typeface="SymbolPS" pitchFamily="18" charset="2"/>
              </a:rPr>
              <a:t>Does </a:t>
            </a:r>
            <a:r>
              <a:rPr lang="en-US" sz="2400" dirty="0">
                <a:solidFill>
                  <a:schemeClr val="tx1"/>
                </a:solidFill>
                <a:sym typeface="SymbolPS" pitchFamily="18" charset="2"/>
              </a:rPr>
              <a:t>chance eliminate the need for God? </a:t>
            </a:r>
          </a:p>
          <a:p>
            <a:pPr algn="l">
              <a:buFontTx/>
              <a:buChar char="-"/>
            </a:pPr>
            <a:endParaRPr lang="en-US" sz="2400" dirty="0">
              <a:solidFill>
                <a:schemeClr val="tx1"/>
              </a:solidFill>
              <a:sym typeface="SymbolPS" pitchFamily="18" charset="2"/>
            </a:endParaRPr>
          </a:p>
          <a:p>
            <a:pPr algn="l">
              <a:buClr>
                <a:srgbClr val="FFC000"/>
              </a:buClr>
              <a:buFont typeface="Arial" pitchFamily="34" charset="0"/>
              <a:buChar char="■"/>
            </a:pPr>
            <a:r>
              <a:rPr lang="en-US" sz="2400" dirty="0">
                <a:sym typeface="SymbolPS" pitchFamily="18" charset="2"/>
              </a:rPr>
              <a:t> </a:t>
            </a:r>
            <a:r>
              <a:rPr lang="en-US" sz="2400" dirty="0" smtClean="0">
                <a:solidFill>
                  <a:schemeClr val="tx1"/>
                </a:solidFill>
                <a:sym typeface="SymbolPS" pitchFamily="18" charset="2"/>
              </a:rPr>
              <a:t>What </a:t>
            </a:r>
            <a:r>
              <a:rPr lang="en-US" sz="2400" dirty="0">
                <a:solidFill>
                  <a:schemeClr val="tx1"/>
                </a:solidFill>
                <a:sym typeface="SymbolPS" pitchFamily="18" charset="2"/>
              </a:rPr>
              <a:t>would a world without chance look like?</a:t>
            </a:r>
            <a:endParaRPr lang="en-US" sz="2400" dirty="0">
              <a:solidFill>
                <a:schemeClr val="tx1"/>
              </a:solidFill>
            </a:endParaRPr>
          </a:p>
        </p:txBody>
      </p:sp>
      <p:sp>
        <p:nvSpPr>
          <p:cNvPr id="3" name="TextBox 4"/>
          <p:cNvSpPr txBox="1">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dirty="0" smtClean="0">
                <a:solidFill>
                  <a:schemeClr val="tx2"/>
                </a:solidFill>
              </a:rPr>
              <a:t>Discussion Questions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1"/>
          <p:cNvSpPr txBox="1">
            <a:spLocks noChangeArrowheads="1"/>
          </p:cNvSpPr>
          <p:nvPr/>
        </p:nvSpPr>
        <p:spPr bwMode="auto">
          <a:xfrm>
            <a:off x="381000" y="1600200"/>
            <a:ext cx="8382000" cy="3724096"/>
          </a:xfrm>
          <a:prstGeom prst="rect">
            <a:avLst/>
          </a:prstGeom>
          <a:noFill/>
          <a:ln w="9525">
            <a:noFill/>
            <a:miter lim="800000"/>
            <a:headEnd/>
            <a:tailEnd/>
          </a:ln>
        </p:spPr>
        <p:txBody>
          <a:bodyPr wrap="square">
            <a:spAutoFit/>
          </a:bodyPr>
          <a:lstStyle/>
          <a:p>
            <a:pPr algn="ctr"/>
            <a:r>
              <a:rPr lang="en-US" sz="2000" b="1" dirty="0">
                <a:solidFill>
                  <a:schemeClr val="tx2"/>
                </a:solidFill>
              </a:rPr>
              <a:t>Conditions of Use</a:t>
            </a:r>
          </a:p>
          <a:p>
            <a:r>
              <a:rPr lang="en-US" dirty="0" smtClean="0">
                <a:solidFill>
                  <a:schemeClr val="tx2"/>
                </a:solidFill>
              </a:rPr>
              <a:t>The </a:t>
            </a:r>
            <a:r>
              <a:rPr lang="en-US" dirty="0">
                <a:solidFill>
                  <a:schemeClr val="tx2"/>
                </a:solidFill>
              </a:rPr>
              <a:t>slides contained in this presentation and the accompanying notes are freely available for use and/or modification by individuals and groups to promote understanding and dialogue in science and religion with the stipulation that they may not be sold or traded individually, collectively, or otherwise for any form of financial or material gain. The source of all images in this collection of slides is either noted directly (if required by the author) or may be viewed by clicking an image (in edit mode) and then clicking “Send to Back.” These forms of crediting images must be included in any use or derivation of these materials</a:t>
            </a:r>
            <a:r>
              <a:rPr lang="en-US" dirty="0" smtClean="0">
                <a:solidFill>
                  <a:schemeClr val="tx2"/>
                </a:solidFill>
              </a:rPr>
              <a:t>.</a:t>
            </a:r>
          </a:p>
          <a:p>
            <a:endParaRPr lang="en-US" dirty="0">
              <a:solidFill>
                <a:schemeClr val="tx2"/>
              </a:solidFill>
            </a:endParaRPr>
          </a:p>
          <a:p>
            <a:r>
              <a:rPr lang="en-US" dirty="0" smtClean="0">
                <a:solidFill>
                  <a:schemeClr val="tx2"/>
                </a:solidFill>
              </a:rPr>
              <a:t>The contents of these slides and the accompanying notes reflect the views of the author and should not be assumed to represent the position of Samford University or its employees.</a:t>
            </a:r>
            <a:endParaRPr lang="en-US" dirty="0">
              <a:solidFill>
                <a:schemeClr val="tx2"/>
              </a:solidFill>
            </a:endParaRPr>
          </a:p>
        </p:txBody>
      </p:sp>
      <p:pic>
        <p:nvPicPr>
          <p:cNvPr id="4" name="Picture 4" descr="C:\Steve\Science and Religion\Center\logo.jpg"/>
          <p:cNvPicPr>
            <a:picLocks noChangeAspect="1" noChangeArrowheads="1"/>
          </p:cNvPicPr>
          <p:nvPr/>
        </p:nvPicPr>
        <p:blipFill>
          <a:blip r:embed="rId2" cstate="print"/>
          <a:srcRect/>
          <a:stretch>
            <a:fillRect/>
          </a:stretch>
        </p:blipFill>
        <p:spPr bwMode="auto">
          <a:xfrm>
            <a:off x="3581400" y="5410200"/>
            <a:ext cx="1905000" cy="1096818"/>
          </a:xfrm>
          <a:prstGeom prst="rect">
            <a:avLst/>
          </a:prstGeom>
          <a:noFill/>
        </p:spPr>
      </p:pic>
      <p:sp>
        <p:nvSpPr>
          <p:cNvPr id="5" name="Rectangle 4"/>
          <p:cNvSpPr/>
          <p:nvPr/>
        </p:nvSpPr>
        <p:spPr>
          <a:xfrm>
            <a:off x="1752600" y="457200"/>
            <a:ext cx="5684569" cy="1015663"/>
          </a:xfrm>
          <a:prstGeom prst="rect">
            <a:avLst/>
          </a:prstGeom>
        </p:spPr>
        <p:txBody>
          <a:bodyPr wrap="none">
            <a:spAutoFit/>
          </a:bodyPr>
          <a:lstStyle/>
          <a:p>
            <a:pPr algn="ctr"/>
            <a:r>
              <a:rPr lang="en-US" sz="2000" b="1" i="1" kern="0" dirty="0" smtClean="0">
                <a:solidFill>
                  <a:schemeClr val="tx2"/>
                </a:solidFill>
                <a:latin typeface="Arial"/>
                <a:cs typeface="+mn-cs"/>
              </a:rPr>
              <a:t>Can There be Purpose in a World of Chance?</a:t>
            </a:r>
          </a:p>
          <a:p>
            <a:pPr algn="ctr"/>
            <a:r>
              <a:rPr lang="en-US" sz="2000" kern="0" dirty="0" smtClean="0">
                <a:solidFill>
                  <a:schemeClr val="tx2"/>
                </a:solidFill>
                <a:latin typeface="Arial"/>
                <a:cs typeface="+mn-cs"/>
              </a:rPr>
              <a:t>Thomas W. Woolley, Ph.D.</a:t>
            </a:r>
          </a:p>
          <a:p>
            <a:pPr algn="ctr"/>
            <a:r>
              <a:rPr lang="en-US" sz="2000" kern="0" dirty="0" smtClean="0">
                <a:solidFill>
                  <a:schemeClr val="tx2"/>
                </a:solidFill>
                <a:latin typeface="Arial"/>
                <a:cs typeface="+mn-cs"/>
              </a:rPr>
              <a:t>Samford University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609600" y="1143000"/>
            <a:ext cx="8153400" cy="4724400"/>
          </a:xfrm>
          <a:prstGeom prst="rect">
            <a:avLst/>
          </a:prstGeom>
        </p:spPr>
        <p:txBody>
          <a:bodyPr/>
          <a:lstStyle/>
          <a:p>
            <a:pPr marL="342900" indent="-342900" eaLnBrk="0" hangingPunct="0">
              <a:spcBef>
                <a:spcPct val="20000"/>
              </a:spcBef>
              <a:buClr>
                <a:schemeClr val="hlink"/>
              </a:buClr>
              <a:buSzPct val="70000"/>
              <a:buFont typeface="Wingdings" pitchFamily="2" charset="2"/>
              <a:buChar char="n"/>
              <a:defRPr/>
            </a:pPr>
            <a:r>
              <a:rPr lang="en-US" sz="2400" dirty="0" smtClean="0"/>
              <a:t>US gaming revenues will increase to over $68 billion in 2014 </a:t>
            </a:r>
          </a:p>
          <a:p>
            <a:pPr marL="342900" indent="-342900" eaLnBrk="0" hangingPunct="0">
              <a:spcBef>
                <a:spcPct val="20000"/>
              </a:spcBef>
              <a:buClr>
                <a:schemeClr val="hlink"/>
              </a:buClr>
              <a:buSzPct val="70000"/>
              <a:defRPr/>
            </a:pPr>
            <a:r>
              <a:rPr lang="en-US" sz="2400" dirty="0" smtClean="0"/>
              <a:t>	</a:t>
            </a:r>
            <a:r>
              <a:rPr lang="en-US" sz="1200" dirty="0" smtClean="0"/>
              <a:t>(PricewaterhouseCoopers, LLC: </a:t>
            </a:r>
            <a:r>
              <a:rPr lang="en-US" sz="1200" dirty="0" smtClean="0">
                <a:hlinkClick r:id="rId3"/>
              </a:rPr>
              <a:t>http://www.pwc.com/us/en/press-releases/2010/us-gaming-</a:t>
            </a:r>
            <a:r>
              <a:rPr lang="en-US" sz="1200" dirty="0" err="1" smtClean="0">
                <a:hlinkClick r:id="rId3"/>
              </a:rPr>
              <a:t>revenues.jhtml</a:t>
            </a:r>
            <a:r>
              <a:rPr lang="en-US" sz="1200" dirty="0" smtClean="0"/>
              <a:t>)</a:t>
            </a:r>
          </a:p>
          <a:p>
            <a:pPr marL="342900" indent="-342900" eaLnBrk="0" hangingPunct="0">
              <a:spcBef>
                <a:spcPct val="20000"/>
              </a:spcBef>
              <a:buClr>
                <a:schemeClr val="hlink"/>
              </a:buClr>
              <a:buSzPct val="70000"/>
              <a:defRPr/>
            </a:pPr>
            <a:endParaRPr lang="en-US" sz="1200" dirty="0" smtClean="0"/>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Char char="n"/>
              <a:tabLst/>
              <a:defRPr/>
            </a:pPr>
            <a:r>
              <a:rPr lang="en-US" sz="2400" kern="0" dirty="0" smtClean="0">
                <a:effectLst>
                  <a:outerShdw blurRad="38100" dist="38100" dir="2700000" algn="tl">
                    <a:srgbClr val="000000"/>
                  </a:outerShdw>
                </a:effectLst>
                <a:latin typeface="+mn-lt"/>
                <a:cs typeface="+mn-cs"/>
              </a:rPr>
              <a:t>43 states and the District of Columbia have lotteries</a:t>
            </a:r>
          </a:p>
          <a:p>
            <a:pPr marL="342900" marR="0" lvl="0" indent="-342900" algn="l" defTabSz="914400" rtl="0" eaLnBrk="0" fontAlgn="base" latinLnBrk="0" hangingPunct="0">
              <a:lnSpc>
                <a:spcPct val="100000"/>
              </a:lnSpc>
              <a:spcBef>
                <a:spcPct val="20000"/>
              </a:spcBef>
              <a:spcAft>
                <a:spcPct val="0"/>
              </a:spcAft>
              <a:buClr>
                <a:schemeClr val="hlink"/>
              </a:buClr>
              <a:buSzPct val="70000"/>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12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hlinkClick r:id="rId4"/>
              </a:rPr>
              <a:t>http://www.us-lotteries.com/</a:t>
            </a: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
                <a:schemeClr val="hlink"/>
              </a:buClr>
              <a:buSzPct val="70000"/>
              <a:tabLst/>
              <a:defRPr/>
            </a:pPr>
            <a:endPar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Char char="n"/>
              <a:tabLst/>
              <a:defRPr/>
            </a:pPr>
            <a:r>
              <a:rPr lang="en-US" sz="2400" kern="0" dirty="0" smtClean="0">
                <a:effectLst>
                  <a:outerShdw blurRad="38100" dist="38100" dir="2700000" algn="tl">
                    <a:srgbClr val="000000"/>
                  </a:outerShdw>
                </a:effectLst>
                <a:latin typeface="+mn-lt"/>
                <a:cs typeface="+mn-cs"/>
              </a:rPr>
              <a:t>Casino gambling is legal in part or all of 42 states</a:t>
            </a:r>
          </a:p>
          <a:p>
            <a:pPr marL="342900" marR="0" lvl="0" indent="-342900" algn="l" defTabSz="914400" rtl="0" eaLnBrk="0" fontAlgn="base" latinLnBrk="0" hangingPunct="0">
              <a:lnSpc>
                <a:spcPct val="100000"/>
              </a:lnSpc>
              <a:spcBef>
                <a:spcPct val="20000"/>
              </a:spcBef>
              <a:spcAft>
                <a:spcPct val="0"/>
              </a:spcAft>
              <a:buClr>
                <a:schemeClr val="hlink"/>
              </a:buClr>
              <a:buSzPct val="70000"/>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(http://</a:t>
            </a:r>
            <a:r>
              <a:rPr kumimoji="0" lang="en-US" sz="12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www.americancasinoguide.com</a:t>
            </a: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/casinos-by-state)</a:t>
            </a:r>
          </a:p>
        </p:txBody>
      </p:sp>
      <p:sp>
        <p:nvSpPr>
          <p:cNvPr id="5" name="Title 3"/>
          <p:cNvSpPr txBox="1">
            <a:spLocks/>
          </p:cNvSpPr>
          <p:nvPr/>
        </p:nvSpPr>
        <p:spPr>
          <a:xfrm>
            <a:off x="609600" y="228600"/>
            <a:ext cx="78486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kern="0" dirty="0" smtClean="0">
                <a:solidFill>
                  <a:schemeClr val="tx2"/>
                </a:solidFill>
                <a:latin typeface="+mj-lt"/>
                <a:ea typeface="+mj-ea"/>
                <a:cs typeface="+mj-cs"/>
              </a:rPr>
              <a:t>Gaming</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56322" name="Picture 2" descr="Black Jack by gnokii - ">
            <a:hlinkClick r:id="rId5"/>
          </p:cNvPr>
          <p:cNvPicPr>
            <a:picLocks noChangeAspect="1" noChangeArrowheads="1"/>
          </p:cNvPicPr>
          <p:nvPr/>
        </p:nvPicPr>
        <p:blipFill>
          <a:blip r:embed="rId6" cstate="print"/>
          <a:srcRect/>
          <a:stretch>
            <a:fillRect/>
          </a:stretch>
        </p:blipFill>
        <p:spPr bwMode="auto">
          <a:xfrm>
            <a:off x="228600" y="4343400"/>
            <a:ext cx="2095500" cy="2381250"/>
          </a:xfrm>
          <a:prstGeom prst="rect">
            <a:avLst/>
          </a:prstGeom>
          <a:noFill/>
        </p:spPr>
      </p:pic>
      <p:pic>
        <p:nvPicPr>
          <p:cNvPr id="56324" name="Picture 4" descr="Bingo by gnokii - ">
            <a:hlinkClick r:id="rId7"/>
          </p:cNvPr>
          <p:cNvPicPr>
            <a:picLocks noChangeAspect="1" noChangeArrowheads="1"/>
          </p:cNvPicPr>
          <p:nvPr/>
        </p:nvPicPr>
        <p:blipFill>
          <a:blip r:embed="rId8" cstate="print"/>
          <a:srcRect/>
          <a:stretch>
            <a:fillRect/>
          </a:stretch>
        </p:blipFill>
        <p:spPr bwMode="auto">
          <a:xfrm>
            <a:off x="6705600" y="4476750"/>
            <a:ext cx="2228850" cy="2381250"/>
          </a:xfrm>
          <a:prstGeom prst="rect">
            <a:avLst/>
          </a:prstGeom>
          <a:noFill/>
        </p:spPr>
      </p:pic>
      <p:pic>
        <p:nvPicPr>
          <p:cNvPr id="56326" name="Picture 6" descr="Slot Machine by gnokii - ">
            <a:hlinkClick r:id="rId9"/>
          </p:cNvPr>
          <p:cNvPicPr>
            <a:picLocks noChangeAspect="1" noChangeArrowheads="1"/>
          </p:cNvPicPr>
          <p:nvPr/>
        </p:nvPicPr>
        <p:blipFill>
          <a:blip r:embed="rId10" cstate="print"/>
          <a:srcRect/>
          <a:stretch>
            <a:fillRect/>
          </a:stretch>
        </p:blipFill>
        <p:spPr bwMode="auto">
          <a:xfrm>
            <a:off x="3276600" y="4648200"/>
            <a:ext cx="2381250" cy="1866901"/>
          </a:xfrm>
          <a:prstGeom prst="rect">
            <a:avLst/>
          </a:prstGeom>
          <a:noFill/>
        </p:spPr>
      </p:pic>
      <p:sp>
        <p:nvSpPr>
          <p:cNvPr id="7" name="TextBox 6"/>
          <p:cNvSpPr txBox="1"/>
          <p:nvPr/>
        </p:nvSpPr>
        <p:spPr>
          <a:xfrm>
            <a:off x="0" y="6553200"/>
            <a:ext cx="9144000" cy="276999"/>
          </a:xfrm>
          <a:prstGeom prst="rect">
            <a:avLst/>
          </a:prstGeom>
          <a:noFill/>
        </p:spPr>
        <p:txBody>
          <a:bodyPr wrap="square" rtlCol="0">
            <a:spAutoFit/>
          </a:bodyPr>
          <a:lstStyle/>
          <a:p>
            <a:pPr algn="ctr"/>
            <a:r>
              <a:rPr lang="en-US" sz="1200" dirty="0" smtClean="0"/>
              <a:t>Graphics with permission of Microsoft</a:t>
            </a:r>
            <a:endParaRPr lang="en-US" sz="1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609600" y="533400"/>
            <a:ext cx="8534400" cy="5867400"/>
          </a:xfrm>
          <a:prstGeom prst="rect">
            <a:avLst/>
          </a:prstGeom>
        </p:spPr>
        <p:txBody>
          <a:bodyPr/>
          <a:lstStyle/>
          <a:p>
            <a:pPr marL="342900" indent="-342900" algn="ctr" eaLnBrk="0" hangingPunct="0">
              <a:spcBef>
                <a:spcPct val="20000"/>
              </a:spcBef>
              <a:buClr>
                <a:schemeClr val="hlink"/>
              </a:buClr>
              <a:buSzPct val="70000"/>
              <a:defRPr/>
            </a:pPr>
            <a:r>
              <a:rPr lang="en-US" sz="3200" dirty="0" smtClean="0">
                <a:solidFill>
                  <a:schemeClr val="tx2"/>
                </a:solidFill>
              </a:rPr>
              <a:t>Theater</a:t>
            </a:r>
          </a:p>
          <a:p>
            <a:pPr marL="342900" indent="-342900" eaLnBrk="0" hangingPunct="0">
              <a:spcBef>
                <a:spcPct val="20000"/>
              </a:spcBef>
              <a:buClr>
                <a:schemeClr val="hlink"/>
              </a:buClr>
              <a:buSzPct val="70000"/>
              <a:buFont typeface="Wingdings" pitchFamily="2" charset="2"/>
              <a:buChar char="n"/>
              <a:defRPr/>
            </a:pPr>
            <a:r>
              <a:rPr lang="en-US" sz="2400" i="1" dirty="0" smtClean="0"/>
              <a:t>Hapgood</a:t>
            </a:r>
            <a:r>
              <a:rPr lang="en-US" sz="2400" dirty="0" smtClean="0"/>
              <a:t> by Tom Stoppard</a:t>
            </a:r>
          </a:p>
          <a:p>
            <a:pPr marL="342900" indent="-342900" eaLnBrk="0" hangingPunct="0">
              <a:spcBef>
                <a:spcPct val="20000"/>
              </a:spcBef>
              <a:buClr>
                <a:schemeClr val="hlink"/>
              </a:buClr>
              <a:buSzPct val="70000"/>
              <a:buFont typeface="Wingdings" pitchFamily="2" charset="2"/>
              <a:buChar char="n"/>
              <a:defRPr/>
            </a:pPr>
            <a:r>
              <a:rPr lang="en-US" sz="2400" i="1" dirty="0" smtClean="0"/>
              <a:t>Copenhagen</a:t>
            </a:r>
            <a:r>
              <a:rPr lang="en-US" sz="2400" dirty="0" smtClean="0"/>
              <a:t> by Michael </a:t>
            </a:r>
            <a:r>
              <a:rPr lang="en-US" sz="2400" dirty="0" err="1" smtClean="0"/>
              <a:t>Frayn</a:t>
            </a:r>
            <a:endParaRPr lang="en-US" sz="2400" dirty="0" smtClean="0"/>
          </a:p>
          <a:p>
            <a:pPr marL="342900" indent="-342900" eaLnBrk="0" hangingPunct="0">
              <a:spcBef>
                <a:spcPct val="20000"/>
              </a:spcBef>
              <a:buClr>
                <a:schemeClr val="hlink"/>
              </a:buClr>
              <a:buSzPct val="70000"/>
              <a:buFont typeface="Wingdings" pitchFamily="2" charset="2"/>
              <a:buChar char="n"/>
              <a:defRPr/>
            </a:pPr>
            <a:endParaRPr lang="en-US" sz="2400" dirty="0" smtClean="0"/>
          </a:p>
          <a:p>
            <a:pPr marL="342900" indent="-342900" algn="ctr" eaLnBrk="0" hangingPunct="0">
              <a:spcBef>
                <a:spcPct val="20000"/>
              </a:spcBef>
              <a:buClr>
                <a:schemeClr val="hlink"/>
              </a:buClr>
              <a:buSzPct val="70000"/>
              <a:defRPr/>
            </a:pPr>
            <a:r>
              <a:rPr lang="en-US" sz="3200" dirty="0" smtClean="0">
                <a:solidFill>
                  <a:schemeClr val="tx2"/>
                </a:solidFill>
              </a:rPr>
              <a:t>Movies</a:t>
            </a:r>
          </a:p>
          <a:p>
            <a:pPr marL="342900" indent="-342900" eaLnBrk="0" hangingPunct="0">
              <a:spcBef>
                <a:spcPct val="20000"/>
              </a:spcBef>
              <a:buClr>
                <a:schemeClr val="hlink"/>
              </a:buClr>
              <a:buSzPct val="70000"/>
              <a:buFont typeface="Wingdings" pitchFamily="2" charset="2"/>
              <a:buChar char="n"/>
              <a:defRPr/>
            </a:pPr>
            <a:r>
              <a:rPr lang="en-US" sz="2400" i="1" dirty="0" smtClean="0"/>
              <a:t>No Country for Old Men: </a:t>
            </a:r>
            <a:r>
              <a:rPr lang="en-US" sz="2400" dirty="0" smtClean="0"/>
              <a:t>“What’s the most you ever lost on a coin toss?”</a:t>
            </a:r>
          </a:p>
          <a:p>
            <a:pPr marL="342900" indent="-342900" eaLnBrk="0" hangingPunct="0">
              <a:spcBef>
                <a:spcPct val="20000"/>
              </a:spcBef>
              <a:buClr>
                <a:schemeClr val="hlink"/>
              </a:buClr>
              <a:buSzPct val="70000"/>
              <a:buFont typeface="Wingdings" pitchFamily="2" charset="2"/>
              <a:buChar char="n"/>
              <a:defRPr/>
            </a:pPr>
            <a:r>
              <a:rPr lang="en-US" sz="2400" i="1" dirty="0" smtClean="0"/>
              <a:t>The Hunger Games: </a:t>
            </a:r>
            <a:r>
              <a:rPr lang="en-US" sz="2400" dirty="0" smtClean="0"/>
              <a:t>“…may the odds be ever in your favor.”</a:t>
            </a:r>
          </a:p>
          <a:p>
            <a:pPr marL="342900" indent="-342900" eaLnBrk="0" hangingPunct="0">
              <a:spcBef>
                <a:spcPct val="20000"/>
              </a:spcBef>
              <a:buClr>
                <a:schemeClr val="hlink"/>
              </a:buClr>
              <a:buSzPct val="70000"/>
              <a:buFont typeface="Wingdings" pitchFamily="2" charset="2"/>
              <a:buChar char="n"/>
              <a:defRPr/>
            </a:pPr>
            <a:r>
              <a:rPr lang="en-US" sz="2400" i="1" dirty="0" smtClean="0"/>
              <a:t>Batman – The Dark Knight: </a:t>
            </a:r>
            <a:r>
              <a:rPr lang="en-US" sz="2400" dirty="0" smtClean="0"/>
              <a:t>“In a cruel world the only morality is chance.”</a:t>
            </a:r>
          </a:p>
          <a:p>
            <a:pPr marL="342900" indent="-342900" eaLnBrk="0" hangingPunct="0">
              <a:spcBef>
                <a:spcPct val="20000"/>
              </a:spcBef>
              <a:buClr>
                <a:schemeClr val="hlink"/>
              </a:buClr>
              <a:buSzPct val="70000"/>
              <a:buFont typeface="Wingdings" pitchFamily="2" charset="2"/>
              <a:buChar char="n"/>
              <a:defRPr/>
            </a:pPr>
            <a:r>
              <a:rPr lang="en-US" sz="2400" i="1" dirty="0" smtClean="0"/>
              <a:t>The Butterfly Effect </a:t>
            </a:r>
            <a:r>
              <a:rPr lang="en-US" sz="2400" dirty="0" smtClean="0"/>
              <a:t>(chaos theory)</a:t>
            </a:r>
          </a:p>
          <a:p>
            <a:pPr marL="342900" indent="-342900" eaLnBrk="0" hangingPunct="0">
              <a:spcBef>
                <a:spcPct val="20000"/>
              </a:spcBef>
              <a:buClr>
                <a:schemeClr val="hlink"/>
              </a:buClr>
              <a:buSzPct val="70000"/>
              <a:buFont typeface="Wingdings" pitchFamily="2" charset="2"/>
              <a:buChar char="n"/>
              <a:defRPr/>
            </a:pPr>
            <a:r>
              <a:rPr lang="en-US" sz="2400" i="1" dirty="0" smtClean="0"/>
              <a:t>Run Lola Run</a:t>
            </a:r>
            <a:endParaRPr lang="en-US" sz="3200" dirty="0" smtClean="0">
              <a:solidFill>
                <a:schemeClr val="tx2"/>
              </a:solidFill>
            </a:endParaRPr>
          </a:p>
          <a:p>
            <a:pPr marL="342900" indent="-342900" eaLnBrk="0" hangingPunct="0">
              <a:spcBef>
                <a:spcPct val="20000"/>
              </a:spcBef>
              <a:buClr>
                <a:schemeClr val="hlink"/>
              </a:buClr>
              <a:buSzPct val="70000"/>
              <a:buFont typeface="Wingdings" pitchFamily="2" charset="2"/>
              <a:buChar char="n"/>
              <a:defRPr/>
            </a:pPr>
            <a:endParaRPr lang="en-US" sz="2400" i="1" dirty="0" smtClean="0"/>
          </a:p>
          <a:p>
            <a:pPr marL="342900" indent="-342900" eaLnBrk="0" hangingPunct="0">
              <a:spcBef>
                <a:spcPct val="20000"/>
              </a:spcBef>
              <a:buClr>
                <a:schemeClr val="hlink"/>
              </a:buClr>
              <a:buSzPct val="70000"/>
              <a:defRPr/>
            </a:pPr>
            <a:endParaRPr lang="en-US" sz="1200" dirty="0" smtClean="0"/>
          </a:p>
          <a:p>
            <a:pPr marL="342900" indent="-342900" eaLnBrk="0" hangingPunct="0">
              <a:spcBef>
                <a:spcPct val="20000"/>
              </a:spcBef>
              <a:buClr>
                <a:schemeClr val="hlink"/>
              </a:buClr>
              <a:buSzPct val="70000"/>
              <a:defRPr/>
            </a:pPr>
            <a:endParaRPr lang="en-US" sz="1200" dirty="0" smtClean="0"/>
          </a:p>
        </p:txBody>
      </p:sp>
      <p:pic>
        <p:nvPicPr>
          <p:cNvPr id="54274" name="Picture 2" descr="theatre by frankes - theatre sign with two faces for tragedy and comedy">
            <a:hlinkClick r:id="rId2"/>
          </p:cNvPr>
          <p:cNvPicPr>
            <a:picLocks noChangeAspect="1" noChangeArrowheads="1"/>
          </p:cNvPicPr>
          <p:nvPr/>
        </p:nvPicPr>
        <p:blipFill>
          <a:blip r:embed="rId3" cstate="print"/>
          <a:srcRect/>
          <a:stretch>
            <a:fillRect/>
          </a:stretch>
        </p:blipFill>
        <p:spPr bwMode="auto">
          <a:xfrm>
            <a:off x="6096000" y="304800"/>
            <a:ext cx="2381250" cy="2381250"/>
          </a:xfrm>
          <a:prstGeom prst="rect">
            <a:avLst/>
          </a:prstGeom>
          <a:noFill/>
        </p:spPr>
      </p:pic>
      <p:pic>
        <p:nvPicPr>
          <p:cNvPr id="54276" name="Picture 4" descr="Popcorn by gnokii - ">
            <a:hlinkClick r:id="rId4"/>
          </p:cNvPr>
          <p:cNvPicPr>
            <a:picLocks noChangeAspect="1" noChangeArrowheads="1"/>
          </p:cNvPicPr>
          <p:nvPr/>
        </p:nvPicPr>
        <p:blipFill>
          <a:blip r:embed="rId5" cstate="print"/>
          <a:srcRect/>
          <a:stretch>
            <a:fillRect/>
          </a:stretch>
        </p:blipFill>
        <p:spPr bwMode="auto">
          <a:xfrm>
            <a:off x="6400800" y="4648200"/>
            <a:ext cx="1685925" cy="2381250"/>
          </a:xfrm>
          <a:prstGeom prst="rect">
            <a:avLst/>
          </a:prstGeom>
          <a:noFill/>
        </p:spPr>
      </p:pic>
      <p:sp>
        <p:nvSpPr>
          <p:cNvPr id="5" name="TextBox 4"/>
          <p:cNvSpPr txBox="1"/>
          <p:nvPr/>
        </p:nvSpPr>
        <p:spPr>
          <a:xfrm>
            <a:off x="0" y="6553200"/>
            <a:ext cx="9144000" cy="276999"/>
          </a:xfrm>
          <a:prstGeom prst="rect">
            <a:avLst/>
          </a:prstGeom>
          <a:noFill/>
        </p:spPr>
        <p:txBody>
          <a:bodyPr wrap="square" rtlCol="0">
            <a:spAutoFit/>
          </a:bodyPr>
          <a:lstStyle/>
          <a:p>
            <a:pPr algn="ctr"/>
            <a:r>
              <a:rPr lang="en-US" sz="1200" dirty="0" smtClean="0"/>
              <a:t>Graphics with permission of Microsoft</a:t>
            </a:r>
            <a:endParaRPr lang="en-US" sz="12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304800" y="1219200"/>
            <a:ext cx="8534400" cy="2769989"/>
          </a:xfrm>
          <a:prstGeom prst="rect">
            <a:avLst/>
          </a:prstGeom>
          <a:noFill/>
          <a:ln w="9525">
            <a:noFill/>
            <a:miter lim="800000"/>
            <a:headEnd/>
            <a:tailEnd/>
          </a:ln>
        </p:spPr>
        <p:txBody>
          <a:bodyPr>
            <a:spAutoFit/>
          </a:bodyPr>
          <a:lstStyle/>
          <a:p>
            <a:pPr algn="ctr"/>
            <a:r>
              <a:rPr lang="en-US" sz="3200" dirty="0" smtClean="0">
                <a:solidFill>
                  <a:schemeClr val="tx2"/>
                </a:solidFill>
                <a:latin typeface="Arial" charset="0"/>
                <a:cs typeface="Arial" charset="0"/>
              </a:rPr>
              <a:t>Movies</a:t>
            </a:r>
          </a:p>
          <a:p>
            <a:pPr algn="l"/>
            <a:endParaRPr lang="en-US" sz="2600" dirty="0" smtClean="0"/>
          </a:p>
          <a:p>
            <a:pPr algn="l"/>
            <a:r>
              <a:rPr lang="en-US" sz="2400" dirty="0" smtClean="0">
                <a:solidFill>
                  <a:schemeClr val="tx1"/>
                </a:solidFill>
                <a:latin typeface="Arial" charset="0"/>
                <a:cs typeface="Arial" charset="0"/>
              </a:rPr>
              <a:t>“You thought we could be decent men at an indecent time. But you were wrong; the world is cruel, and the only morality in a cruel world is chance. Unbiased. Unprejudiced. </a:t>
            </a:r>
            <a:r>
              <a:rPr lang="en-US" sz="2400" dirty="0" smtClean="0"/>
              <a:t>Fair</a:t>
            </a:r>
            <a:r>
              <a:rPr lang="en-US" sz="2400" dirty="0" smtClean="0">
                <a:solidFill>
                  <a:schemeClr val="tx1"/>
                </a:solidFill>
                <a:latin typeface="Arial" charset="0"/>
                <a:cs typeface="Arial" charset="0"/>
              </a:rPr>
              <a:t>.”</a:t>
            </a:r>
          </a:p>
          <a:p>
            <a:pPr algn="l"/>
            <a:r>
              <a:rPr lang="en-US" sz="2600" dirty="0" smtClean="0">
                <a:solidFill>
                  <a:schemeClr val="tx1"/>
                </a:solidFill>
                <a:latin typeface="Arial" charset="0"/>
                <a:cs typeface="Arial" charset="0"/>
              </a:rPr>
              <a:t> </a:t>
            </a:r>
            <a:endParaRPr lang="en-US" sz="2600" dirty="0">
              <a:solidFill>
                <a:schemeClr val="tx1"/>
              </a:solidFill>
              <a:latin typeface="Arial" charset="0"/>
              <a:cs typeface="Arial" charset="0"/>
            </a:endParaRPr>
          </a:p>
          <a:p>
            <a:pPr algn="l"/>
            <a:r>
              <a:rPr lang="en-US" sz="1800" dirty="0" smtClean="0">
                <a:solidFill>
                  <a:schemeClr val="tx1"/>
                </a:solidFill>
                <a:latin typeface="Arial" charset="0"/>
                <a:cs typeface="Arial" charset="0"/>
              </a:rPr>
              <a:t>Two-Face in </a:t>
            </a:r>
            <a:r>
              <a:rPr lang="en-US" sz="1800" i="1" dirty="0" smtClean="0">
                <a:solidFill>
                  <a:schemeClr val="tx1"/>
                </a:solidFill>
                <a:latin typeface="Arial" charset="0"/>
                <a:cs typeface="Arial" charset="0"/>
              </a:rPr>
              <a:t>The Dark Knight </a:t>
            </a:r>
            <a:r>
              <a:rPr lang="en-US" sz="1800" dirty="0" smtClean="0">
                <a:solidFill>
                  <a:schemeClr val="tx1"/>
                </a:solidFill>
                <a:latin typeface="Arial" charset="0"/>
                <a:cs typeface="Arial" charset="0"/>
              </a:rPr>
              <a:t>Batman movie (2008)</a:t>
            </a:r>
            <a:endParaRPr lang="en-US" sz="1800" dirty="0">
              <a:solidFill>
                <a:schemeClr val="tx1"/>
              </a:solidFill>
              <a:latin typeface="Arial" charset="0"/>
              <a:cs typeface="Arial" charset="0"/>
            </a:endParaRPr>
          </a:p>
        </p:txBody>
      </p:sp>
      <p:pic>
        <p:nvPicPr>
          <p:cNvPr id="53250" name="Picture 2" descr="http://www.unprofound.com/search/pics/tn_la_movie_house.jpg">
            <a:hlinkClick r:id="rId2"/>
          </p:cNvPr>
          <p:cNvPicPr>
            <a:picLocks noChangeAspect="1" noChangeArrowheads="1"/>
          </p:cNvPicPr>
          <p:nvPr/>
        </p:nvPicPr>
        <p:blipFill>
          <a:blip r:embed="rId3" cstate="print"/>
          <a:srcRect/>
          <a:stretch>
            <a:fillRect/>
          </a:stretch>
        </p:blipFill>
        <p:spPr bwMode="auto">
          <a:xfrm>
            <a:off x="5638800" y="4495800"/>
            <a:ext cx="3429000" cy="2286000"/>
          </a:xfrm>
          <a:prstGeom prst="rect">
            <a:avLst/>
          </a:prstGeom>
          <a:noFill/>
        </p:spPr>
      </p:pic>
      <p:sp>
        <p:nvSpPr>
          <p:cNvPr id="4" name="TextBox 3"/>
          <p:cNvSpPr txBox="1"/>
          <p:nvPr/>
        </p:nvSpPr>
        <p:spPr>
          <a:xfrm>
            <a:off x="0" y="6553200"/>
            <a:ext cx="9144000" cy="276999"/>
          </a:xfrm>
          <a:prstGeom prst="rect">
            <a:avLst/>
          </a:prstGeom>
          <a:noFill/>
        </p:spPr>
        <p:txBody>
          <a:bodyPr wrap="square" rtlCol="0">
            <a:spAutoFit/>
          </a:bodyPr>
          <a:lstStyle/>
          <a:p>
            <a:r>
              <a:rPr lang="en-US" sz="1200" dirty="0" smtClean="0"/>
              <a:t>		Photo with permission of Microsoft</a:t>
            </a:r>
            <a:endParaRPr lang="en-US" sz="12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0" y="0"/>
            <a:ext cx="9144000" cy="5841599"/>
          </a:xfrm>
          <a:prstGeom prst="rect">
            <a:avLst/>
          </a:prstGeom>
          <a:noFill/>
          <a:ln w="9525">
            <a:noFill/>
            <a:miter lim="800000"/>
            <a:headEnd/>
            <a:tailEnd/>
          </a:ln>
        </p:spPr>
        <p:txBody>
          <a:bodyPr>
            <a:spAutoFit/>
          </a:bodyPr>
          <a:lstStyle/>
          <a:p>
            <a:pPr algn="ctr"/>
            <a:r>
              <a:rPr lang="en-US" sz="3200" dirty="0" smtClean="0">
                <a:solidFill>
                  <a:schemeClr val="tx2"/>
                </a:solidFill>
                <a:latin typeface="Arial" charset="0"/>
                <a:cs typeface="Arial" charset="0"/>
              </a:rPr>
              <a:t>Literature</a:t>
            </a:r>
            <a:endParaRPr lang="en-US" sz="3200" dirty="0">
              <a:solidFill>
                <a:schemeClr val="tx2"/>
              </a:solidFill>
              <a:latin typeface="Arial" charset="0"/>
              <a:cs typeface="Arial" charset="0"/>
            </a:endParaRPr>
          </a:p>
          <a:p>
            <a:pPr marL="342900" indent="-342900" eaLnBrk="0" hangingPunct="0">
              <a:spcBef>
                <a:spcPct val="20000"/>
              </a:spcBef>
              <a:buClr>
                <a:schemeClr val="hlink"/>
              </a:buClr>
              <a:buSzPct val="70000"/>
              <a:defRPr/>
            </a:pPr>
            <a:r>
              <a:rPr lang="en-US" dirty="0">
                <a:solidFill>
                  <a:schemeClr val="tx1"/>
                </a:solidFill>
                <a:latin typeface="Arial" charset="0"/>
                <a:cs typeface="Arial" charset="0"/>
              </a:rPr>
              <a:t> </a:t>
            </a:r>
            <a:endParaRPr lang="en-US" dirty="0" smtClean="0">
              <a:solidFill>
                <a:schemeClr val="tx1"/>
              </a:solidFill>
              <a:latin typeface="Arial" charset="0"/>
              <a:cs typeface="Arial" charset="0"/>
            </a:endParaRPr>
          </a:p>
          <a:p>
            <a:pPr marL="342900" indent="-342900" eaLnBrk="0" hangingPunct="0">
              <a:spcBef>
                <a:spcPct val="20000"/>
              </a:spcBef>
              <a:buClr>
                <a:schemeClr val="hlink"/>
              </a:buClr>
              <a:buSzPct val="70000"/>
              <a:buFont typeface="Wingdings" pitchFamily="2" charset="2"/>
              <a:buChar char="n"/>
              <a:defRPr/>
            </a:pPr>
            <a:endParaRPr lang="en-US" sz="2400" i="1" dirty="0" smtClean="0"/>
          </a:p>
          <a:p>
            <a:pPr marL="342900" indent="-342900" eaLnBrk="0" hangingPunct="0">
              <a:spcBef>
                <a:spcPct val="20000"/>
              </a:spcBef>
              <a:buClr>
                <a:schemeClr val="hlink"/>
              </a:buClr>
              <a:buSzPct val="70000"/>
              <a:buFont typeface="Wingdings" pitchFamily="2" charset="2"/>
              <a:buChar char="n"/>
              <a:defRPr/>
            </a:pPr>
            <a:endParaRPr lang="en-US" sz="2400" i="1" dirty="0" smtClean="0"/>
          </a:p>
          <a:p>
            <a:pPr marL="342900" indent="-342900" eaLnBrk="0" hangingPunct="0">
              <a:spcBef>
                <a:spcPct val="20000"/>
              </a:spcBef>
              <a:buClr>
                <a:schemeClr val="hlink"/>
              </a:buClr>
              <a:buSzPct val="70000"/>
              <a:buFont typeface="Wingdings" pitchFamily="2" charset="2"/>
              <a:buChar char="n"/>
              <a:defRPr/>
            </a:pPr>
            <a:r>
              <a:rPr lang="en-US" sz="2400" i="1" dirty="0" smtClean="0"/>
              <a:t>Middlemarch </a:t>
            </a:r>
          </a:p>
          <a:p>
            <a:pPr marL="342900" indent="-342900" eaLnBrk="0" hangingPunct="0">
              <a:spcBef>
                <a:spcPct val="20000"/>
              </a:spcBef>
              <a:buClr>
                <a:schemeClr val="hlink"/>
              </a:buClr>
              <a:buSzPct val="70000"/>
              <a:defRPr/>
            </a:pPr>
            <a:r>
              <a:rPr lang="en-US" sz="2400" i="1" dirty="0" smtClean="0"/>
              <a:t>		</a:t>
            </a:r>
            <a:r>
              <a:rPr lang="en-US" sz="2400" dirty="0" smtClean="0"/>
              <a:t>by George Eliot</a:t>
            </a:r>
          </a:p>
          <a:p>
            <a:pPr marL="342900" indent="-342900" eaLnBrk="0" hangingPunct="0">
              <a:spcBef>
                <a:spcPct val="20000"/>
              </a:spcBef>
              <a:buClr>
                <a:schemeClr val="hlink"/>
              </a:buClr>
              <a:buSzPct val="70000"/>
              <a:defRPr/>
            </a:pPr>
            <a:endParaRPr lang="en-US" sz="2400" dirty="0" smtClean="0"/>
          </a:p>
          <a:p>
            <a:pPr marL="342900" indent="-342900" eaLnBrk="0" hangingPunct="0">
              <a:spcBef>
                <a:spcPct val="20000"/>
              </a:spcBef>
              <a:buClr>
                <a:schemeClr val="hlink"/>
              </a:buClr>
              <a:buSzPct val="70000"/>
              <a:defRPr/>
            </a:pPr>
            <a:endParaRPr lang="en-US" sz="2400" dirty="0" smtClean="0"/>
          </a:p>
          <a:p>
            <a:pPr marL="342900" indent="-342900" eaLnBrk="0" hangingPunct="0">
              <a:spcBef>
                <a:spcPct val="20000"/>
              </a:spcBef>
              <a:buClr>
                <a:schemeClr val="hlink"/>
              </a:buClr>
              <a:buSzPct val="70000"/>
              <a:defRPr/>
            </a:pPr>
            <a:endParaRPr lang="en-US" sz="2400" dirty="0" smtClean="0"/>
          </a:p>
          <a:p>
            <a:pPr marL="342900" indent="-342900" eaLnBrk="0" hangingPunct="0">
              <a:spcBef>
                <a:spcPct val="20000"/>
              </a:spcBef>
              <a:buClr>
                <a:schemeClr val="hlink"/>
              </a:buClr>
              <a:buSzPct val="70000"/>
              <a:defRPr/>
            </a:pPr>
            <a:endParaRPr lang="en-US" sz="2400" dirty="0" smtClean="0"/>
          </a:p>
          <a:p>
            <a:pPr marL="342900" indent="-342900" eaLnBrk="0" hangingPunct="0">
              <a:spcBef>
                <a:spcPct val="20000"/>
              </a:spcBef>
              <a:buClr>
                <a:schemeClr val="hlink"/>
              </a:buClr>
              <a:buSzPct val="70000"/>
              <a:buFont typeface="Wingdings" pitchFamily="2" charset="2"/>
              <a:buChar char="n"/>
              <a:defRPr/>
            </a:pPr>
            <a:r>
              <a:rPr lang="en-US" sz="2400" i="1" dirty="0" smtClean="0"/>
              <a:t>Chance</a:t>
            </a:r>
            <a:r>
              <a:rPr lang="en-US" sz="2400" dirty="0" smtClean="0"/>
              <a:t> </a:t>
            </a:r>
          </a:p>
          <a:p>
            <a:pPr marL="342900" indent="-342900" eaLnBrk="0" hangingPunct="0">
              <a:spcBef>
                <a:spcPct val="20000"/>
              </a:spcBef>
              <a:buClr>
                <a:schemeClr val="hlink"/>
              </a:buClr>
              <a:buSzPct val="70000"/>
              <a:defRPr/>
            </a:pPr>
            <a:r>
              <a:rPr lang="en-US" sz="2400" dirty="0" smtClean="0"/>
              <a:t>		by Joseph Conrad</a:t>
            </a:r>
          </a:p>
          <a:p>
            <a:pPr algn="l"/>
            <a:endParaRPr lang="en-US" sz="3200" dirty="0" smtClean="0">
              <a:solidFill>
                <a:schemeClr val="tx2"/>
              </a:solidFill>
              <a:latin typeface="Arial" charset="0"/>
              <a:cs typeface="Arial" charset="0"/>
            </a:endParaRPr>
          </a:p>
        </p:txBody>
      </p:sp>
      <p:pic>
        <p:nvPicPr>
          <p:cNvPr id="52228" name="Picture 4" descr="church by johnny_automatic - an illustrated scene of the children going to Sunday School at the church from an 1876 version of Mark Twain's ">
            <a:hlinkClick r:id="rId2"/>
          </p:cNvPr>
          <p:cNvPicPr>
            <a:picLocks noChangeAspect="1" noChangeArrowheads="1"/>
          </p:cNvPicPr>
          <p:nvPr/>
        </p:nvPicPr>
        <p:blipFill>
          <a:blip r:embed="rId3" cstate="print"/>
          <a:srcRect/>
          <a:stretch>
            <a:fillRect/>
          </a:stretch>
        </p:blipFill>
        <p:spPr bwMode="auto">
          <a:xfrm>
            <a:off x="5091608" y="1143000"/>
            <a:ext cx="3518992" cy="5397227"/>
          </a:xfrm>
          <a:prstGeom prst="rect">
            <a:avLst/>
          </a:prstGeom>
          <a:noFill/>
        </p:spPr>
      </p:pic>
      <p:sp>
        <p:nvSpPr>
          <p:cNvPr id="4" name="TextBox 3"/>
          <p:cNvSpPr txBox="1"/>
          <p:nvPr/>
        </p:nvSpPr>
        <p:spPr>
          <a:xfrm>
            <a:off x="0" y="6553200"/>
            <a:ext cx="9144000" cy="276999"/>
          </a:xfrm>
          <a:prstGeom prst="rect">
            <a:avLst/>
          </a:prstGeom>
          <a:noFill/>
        </p:spPr>
        <p:txBody>
          <a:bodyPr wrap="square" rtlCol="0">
            <a:spAutoFit/>
          </a:bodyPr>
          <a:lstStyle/>
          <a:p>
            <a:pPr algn="ctr"/>
            <a:r>
              <a:rPr lang="en-US" sz="1200" dirty="0" smtClean="0"/>
              <a:t>Graphics with permission of Microsoft</a:t>
            </a:r>
            <a:endParaRPr lang="en-US" sz="12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8610600" cy="6580263"/>
          </a:xfrm>
          <a:prstGeom prst="rect">
            <a:avLst/>
          </a:prstGeom>
          <a:noFill/>
        </p:spPr>
        <p:txBody>
          <a:bodyPr wrap="square" rtlCol="0">
            <a:spAutoFit/>
          </a:bodyPr>
          <a:lstStyle/>
          <a:p>
            <a:pPr algn="ctr"/>
            <a:r>
              <a:rPr lang="en-US" sz="3200" dirty="0" smtClean="0">
                <a:solidFill>
                  <a:schemeClr val="tx2"/>
                </a:solidFill>
              </a:rPr>
              <a:t>Television</a:t>
            </a:r>
          </a:p>
          <a:p>
            <a:pPr marL="342900" indent="-342900" eaLnBrk="0" hangingPunct="0">
              <a:spcBef>
                <a:spcPct val="20000"/>
              </a:spcBef>
              <a:buClr>
                <a:schemeClr val="hlink"/>
              </a:buClr>
              <a:buSzPct val="70000"/>
              <a:buFont typeface="Wingdings" pitchFamily="2" charset="2"/>
              <a:buChar char="n"/>
              <a:defRPr/>
            </a:pPr>
            <a:r>
              <a:rPr lang="en-US" sz="2400" i="1" dirty="0" smtClean="0"/>
              <a:t>Numb3rs </a:t>
            </a:r>
            <a:r>
              <a:rPr lang="en-US" sz="2400" dirty="0" smtClean="0"/>
              <a:t>(CBS)</a:t>
            </a:r>
          </a:p>
          <a:p>
            <a:r>
              <a:rPr lang="en-US" sz="2400" dirty="0" smtClean="0"/>
              <a:t>	</a:t>
            </a:r>
            <a:r>
              <a:rPr lang="en-US" u="sng" dirty="0" smtClean="0"/>
              <a:t>Charlie</a:t>
            </a:r>
            <a:r>
              <a:rPr lang="en-US" dirty="0" smtClean="0"/>
              <a:t>: There's something else that </a:t>
            </a:r>
          </a:p>
          <a:p>
            <a:r>
              <a:rPr lang="en-US" dirty="0" smtClean="0"/>
              <a:t>	has to be considered. </a:t>
            </a:r>
            <a:br>
              <a:rPr lang="en-US" dirty="0" smtClean="0"/>
            </a:br>
            <a:r>
              <a:rPr lang="en-US" dirty="0" smtClean="0"/>
              <a:t>	</a:t>
            </a:r>
            <a:r>
              <a:rPr lang="en-US" u="sng" dirty="0" smtClean="0"/>
              <a:t>Don</a:t>
            </a:r>
            <a:r>
              <a:rPr lang="en-US" dirty="0" smtClean="0"/>
              <a:t>: Like what? </a:t>
            </a:r>
            <a:br>
              <a:rPr lang="en-US" dirty="0" smtClean="0"/>
            </a:br>
            <a:r>
              <a:rPr lang="en-US" dirty="0" smtClean="0"/>
              <a:t>	</a:t>
            </a:r>
            <a:r>
              <a:rPr lang="en-US" u="sng" dirty="0" smtClean="0"/>
              <a:t>Charlie</a:t>
            </a:r>
            <a:r>
              <a:rPr lang="en-US" dirty="0" smtClean="0"/>
              <a:t>: Heisenberg's uncertainty principle.</a:t>
            </a:r>
          </a:p>
          <a:p>
            <a:pPr>
              <a:buFont typeface="Arial" charset="0"/>
              <a:buChar char="•"/>
            </a:pPr>
            <a:endParaRPr lang="en-US" sz="1000" dirty="0" smtClean="0"/>
          </a:p>
          <a:p>
            <a:pPr marL="342900" indent="-342900" eaLnBrk="0" hangingPunct="0">
              <a:spcBef>
                <a:spcPct val="20000"/>
              </a:spcBef>
              <a:buClr>
                <a:schemeClr val="hlink"/>
              </a:buClr>
              <a:buSzPct val="70000"/>
              <a:buFont typeface="Wingdings" pitchFamily="2" charset="2"/>
              <a:buChar char="n"/>
              <a:defRPr/>
            </a:pPr>
            <a:r>
              <a:rPr lang="en-US" sz="2400" i="1" dirty="0" smtClean="0"/>
              <a:t>The X-Files </a:t>
            </a:r>
            <a:r>
              <a:rPr lang="en-US" sz="2400" dirty="0" smtClean="0"/>
              <a:t>(Fox)</a:t>
            </a:r>
            <a:endParaRPr lang="en-US" sz="2400" i="1" dirty="0" smtClean="0"/>
          </a:p>
          <a:p>
            <a:r>
              <a:rPr lang="en-US" sz="2400" dirty="0" smtClean="0"/>
              <a:t>	</a:t>
            </a:r>
            <a:r>
              <a:rPr lang="en-US" u="sng" dirty="0" smtClean="0"/>
              <a:t>Scully</a:t>
            </a:r>
            <a:r>
              <a:rPr lang="en-US" dirty="0" smtClean="0"/>
              <a:t>: Since when did you get a waterbed? </a:t>
            </a:r>
          </a:p>
          <a:p>
            <a:r>
              <a:rPr lang="en-US" dirty="0" smtClean="0"/>
              <a:t>	</a:t>
            </a:r>
            <a:r>
              <a:rPr lang="en-US" u="sng" dirty="0" err="1" smtClean="0"/>
              <a:t>Mulder</a:t>
            </a:r>
            <a:r>
              <a:rPr lang="en-US" dirty="0" smtClean="0"/>
              <a:t>: I might just as easily not have a waterbed then I'd be on time for 	this meeting. You might just as easily have stayed in medicine and not 	gone into the FBI, and then we would never have met. Blah, blah, blah... </a:t>
            </a:r>
          </a:p>
          <a:p>
            <a:r>
              <a:rPr lang="en-US" dirty="0" smtClean="0"/>
              <a:t>	</a:t>
            </a:r>
            <a:r>
              <a:rPr lang="en-US" u="sng" dirty="0" smtClean="0"/>
              <a:t>Scully</a:t>
            </a:r>
            <a:r>
              <a:rPr lang="en-US" dirty="0" smtClean="0"/>
              <a:t>: Fate. </a:t>
            </a:r>
          </a:p>
          <a:p>
            <a:r>
              <a:rPr lang="en-US" dirty="0" smtClean="0"/>
              <a:t>	</a:t>
            </a:r>
            <a:r>
              <a:rPr lang="en-US" u="sng" dirty="0" err="1" smtClean="0"/>
              <a:t>Mulder</a:t>
            </a:r>
            <a:r>
              <a:rPr lang="en-US" dirty="0" smtClean="0"/>
              <a:t>: Free will. With every choice, you change your fate. </a:t>
            </a:r>
          </a:p>
          <a:p>
            <a:endParaRPr lang="en-US" sz="2000" dirty="0" smtClean="0"/>
          </a:p>
          <a:p>
            <a:pPr>
              <a:buClr>
                <a:srgbClr val="FFC000"/>
              </a:buClr>
              <a:buFont typeface="Arial" pitchFamily="34" charset="0"/>
              <a:buChar char="■"/>
            </a:pPr>
            <a:r>
              <a:rPr lang="en-US" sz="2000" i="1" dirty="0" smtClean="0"/>
              <a:t>  </a:t>
            </a:r>
            <a:r>
              <a:rPr lang="en-US" sz="2400" i="1" dirty="0" smtClean="0"/>
              <a:t>Touch </a:t>
            </a:r>
            <a:r>
              <a:rPr lang="en-US" sz="2400" dirty="0" smtClean="0"/>
              <a:t>(Fox)</a:t>
            </a:r>
          </a:p>
          <a:p>
            <a:pPr lvl="1">
              <a:buClr>
                <a:srgbClr val="FFC000"/>
              </a:buClr>
            </a:pPr>
            <a:r>
              <a:rPr lang="en-US" dirty="0" smtClean="0"/>
              <a:t>	Various episodes</a:t>
            </a:r>
          </a:p>
          <a:p>
            <a:pPr>
              <a:buClr>
                <a:srgbClr val="FFC000"/>
              </a:buClr>
              <a:buFont typeface="Arial" pitchFamily="34" charset="0"/>
              <a:buChar char="■"/>
            </a:pPr>
            <a:endParaRPr lang="en-US" sz="2000" i="1" dirty="0" smtClean="0"/>
          </a:p>
          <a:p>
            <a:pPr>
              <a:buClr>
                <a:srgbClr val="FFC000"/>
              </a:buClr>
              <a:buFont typeface="Arial" pitchFamily="34" charset="0"/>
              <a:buChar char="■"/>
            </a:pPr>
            <a:r>
              <a:rPr lang="en-US" sz="2000" i="1" dirty="0" smtClean="0"/>
              <a:t>   </a:t>
            </a:r>
            <a:r>
              <a:rPr lang="en-US" sz="2400" i="1" dirty="0" smtClean="0"/>
              <a:t>Perception </a:t>
            </a:r>
            <a:r>
              <a:rPr lang="en-US" sz="2400" dirty="0" smtClean="0"/>
              <a:t>(TNT)</a:t>
            </a:r>
          </a:p>
          <a:p>
            <a:pPr>
              <a:buClr>
                <a:srgbClr val="FFC000"/>
              </a:buClr>
            </a:pPr>
            <a:r>
              <a:rPr lang="en-US" sz="2400" dirty="0" smtClean="0"/>
              <a:t>	</a:t>
            </a:r>
            <a:r>
              <a:rPr lang="en-US" dirty="0" smtClean="0"/>
              <a:t>Season 1, Episode 5, </a:t>
            </a:r>
            <a:r>
              <a:rPr lang="en-US" i="1" dirty="0" smtClean="0"/>
              <a:t>The Messenger</a:t>
            </a:r>
            <a:endParaRPr lang="en-US" sz="2000" dirty="0"/>
          </a:p>
        </p:txBody>
      </p:sp>
      <p:pic>
        <p:nvPicPr>
          <p:cNvPr id="74753" name="Picture 1" descr="http://cdn.morguefile.com/imageData/public/files/k/kantor/preview/fldr_2008_11_28/file0001807399164.jpg"/>
          <p:cNvPicPr>
            <a:picLocks noChangeAspect="1" noChangeArrowheads="1"/>
          </p:cNvPicPr>
          <p:nvPr/>
        </p:nvPicPr>
        <p:blipFill>
          <a:blip r:embed="rId2" cstate="print"/>
          <a:srcRect/>
          <a:stretch>
            <a:fillRect/>
          </a:stretch>
        </p:blipFill>
        <p:spPr bwMode="auto">
          <a:xfrm>
            <a:off x="6197600" y="4648200"/>
            <a:ext cx="2946400" cy="2209800"/>
          </a:xfrm>
          <a:prstGeom prst="rect">
            <a:avLst/>
          </a:prstGeom>
          <a:noFill/>
        </p:spPr>
      </p:pic>
      <p:pic>
        <p:nvPicPr>
          <p:cNvPr id="74755" name="Picture 3" descr="Numbers by jjfbbennett - numbers">
            <a:hlinkClick r:id="rId3"/>
          </p:cNvPr>
          <p:cNvPicPr>
            <a:picLocks noChangeAspect="1" noChangeArrowheads="1"/>
          </p:cNvPicPr>
          <p:nvPr/>
        </p:nvPicPr>
        <p:blipFill>
          <a:blip r:embed="rId4" cstate="print"/>
          <a:srcRect/>
          <a:stretch>
            <a:fillRect/>
          </a:stretch>
        </p:blipFill>
        <p:spPr bwMode="auto">
          <a:xfrm>
            <a:off x="6934200" y="609600"/>
            <a:ext cx="2381250" cy="1685926"/>
          </a:xfrm>
          <a:prstGeom prst="rect">
            <a:avLst/>
          </a:prstGeom>
          <a:noFill/>
        </p:spPr>
      </p:pic>
      <p:sp>
        <p:nvSpPr>
          <p:cNvPr id="5" name="TextBox 4"/>
          <p:cNvSpPr txBox="1"/>
          <p:nvPr/>
        </p:nvSpPr>
        <p:spPr>
          <a:xfrm>
            <a:off x="0" y="6553200"/>
            <a:ext cx="9144000" cy="276999"/>
          </a:xfrm>
          <a:prstGeom prst="rect">
            <a:avLst/>
          </a:prstGeom>
          <a:noFill/>
        </p:spPr>
        <p:txBody>
          <a:bodyPr wrap="square" rtlCol="0">
            <a:spAutoFit/>
          </a:bodyPr>
          <a:lstStyle/>
          <a:p>
            <a:r>
              <a:rPr lang="en-US" sz="1200" dirty="0" smtClean="0"/>
              <a:t>		Graphic and photo with permission of Microsoft</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and green balls design template</Template>
  <TotalTime>29430</TotalTime>
  <Words>2047</Words>
  <Application>Microsoft Office PowerPoint</Application>
  <PresentationFormat>On-screen Show (4:3)</PresentationFormat>
  <Paragraphs>348</Paragraphs>
  <Slides>47</Slides>
  <Notes>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Stream</vt:lpstr>
      <vt:lpstr>Big Questions in Science and Religion</vt:lpstr>
      <vt:lpstr>Slide 2</vt:lpstr>
      <vt:lpstr>Overview</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Trouble with Paradigms</dc:title>
  <dc:creator>Steve Donaldson</dc:creator>
  <cp:lastModifiedBy>sfdonald</cp:lastModifiedBy>
  <cp:revision>1084</cp:revision>
  <dcterms:created xsi:type="dcterms:W3CDTF">2005-05-07T23:23:21Z</dcterms:created>
  <dcterms:modified xsi:type="dcterms:W3CDTF">2013-02-08T23:18:36Z</dcterms:modified>
</cp:coreProperties>
</file>